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9"/>
  </p:notesMasterIdLst>
  <p:handoutMasterIdLst>
    <p:handoutMasterId r:id="rId10"/>
  </p:handoutMasterIdLst>
  <p:sldIdLst>
    <p:sldId id="356" r:id="rId2"/>
    <p:sldId id="357" r:id="rId3"/>
    <p:sldId id="358" r:id="rId4"/>
    <p:sldId id="359" r:id="rId5"/>
    <p:sldId id="360" r:id="rId6"/>
    <p:sldId id="361" r:id="rId7"/>
    <p:sldId id="362" r:id="rId8"/>
  </p:sldIdLst>
  <p:sldSz cx="12192000" cy="6858000"/>
  <p:notesSz cx="6889750" cy="96075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hseen.alaridhee" initials="t" lastIdx="0" clrIdx="0">
    <p:extLst>
      <p:ext uri="{19B8F6BF-5375-455C-9EA6-DF929625EA0E}">
        <p15:presenceInfo xmlns:p15="http://schemas.microsoft.com/office/powerpoint/2012/main" userId="tahseen.alaridh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A9C1"/>
    <a:srgbClr val="0070C0"/>
    <a:srgbClr val="F0F1CF"/>
    <a:srgbClr val="4AB3D4"/>
    <a:srgbClr val="42AAC2"/>
    <a:srgbClr val="000000"/>
    <a:srgbClr val="EB8F22"/>
    <a:srgbClr val="DADCDD"/>
    <a:srgbClr val="F0F1F1"/>
    <a:srgbClr val="F8C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25" autoAdjust="0"/>
  </p:normalViewPr>
  <p:slideViewPr>
    <p:cSldViewPr snapToGrid="0">
      <p:cViewPr varScale="1">
        <p:scale>
          <a:sx n="69" d="100"/>
          <a:sy n="69" d="100"/>
        </p:scale>
        <p:origin x="1234" y="58"/>
      </p:cViewPr>
      <p:guideLst>
        <p:guide pos="3840"/>
        <p:guide orient="horz" pos="2160"/>
      </p:guideLst>
    </p:cSldViewPr>
  </p:slideViewPr>
  <p:notesTextViewPr>
    <p:cViewPr>
      <p:scale>
        <a:sx n="150" d="100"/>
        <a:sy n="150" d="100"/>
      </p:scale>
      <p:origin x="0" y="0"/>
    </p:cViewPr>
  </p:notesTextViewPr>
  <p:notesViewPr>
    <p:cSldViewPr snapToGrid="0">
      <p:cViewPr varScale="1">
        <p:scale>
          <a:sx n="62" d="100"/>
          <a:sy n="62" d="100"/>
        </p:scale>
        <p:origin x="322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155AB-246D-4B07-8458-9F2F076300B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8EE33BBD-48E5-4029-921C-95C184AF7821}">
      <dgm:prSet phldrT="[Text]"/>
      <dgm:spPr/>
      <dgm:t>
        <a:bodyPr/>
        <a:lstStyle/>
        <a:p>
          <a:r>
            <a:rPr lang="ar-IQ" dirty="0"/>
            <a:t>غاز</a:t>
          </a:r>
          <a:endParaRPr lang="en-US" dirty="0"/>
        </a:p>
      </dgm:t>
    </dgm:pt>
    <dgm:pt modelId="{9DADD8C2-EBE9-4D40-954F-E61F9E7CA6A6}" type="parTrans" cxnId="{D89813D9-0134-4AA1-B023-1A2C08239CB6}">
      <dgm:prSet/>
      <dgm:spPr/>
      <dgm:t>
        <a:bodyPr/>
        <a:lstStyle/>
        <a:p>
          <a:endParaRPr lang="en-US"/>
        </a:p>
      </dgm:t>
    </dgm:pt>
    <dgm:pt modelId="{B877C7C0-29B5-46A1-A172-3F0508F6E3D5}" type="sibTrans" cxnId="{D89813D9-0134-4AA1-B023-1A2C08239CB6}">
      <dgm:prSet/>
      <dgm:spPr/>
      <dgm:t>
        <a:bodyPr/>
        <a:lstStyle/>
        <a:p>
          <a:endParaRPr lang="en-US"/>
        </a:p>
      </dgm:t>
    </dgm:pt>
    <dgm:pt modelId="{F41448DB-3631-4B92-8E92-B8F6EA61E138}">
      <dgm:prSet phldrT="[Text]"/>
      <dgm:spPr/>
      <dgm:t>
        <a:bodyPr/>
        <a:lstStyle/>
        <a:p>
          <a:r>
            <a:rPr lang="ar-IQ" dirty="0"/>
            <a:t>بخار</a:t>
          </a:r>
          <a:endParaRPr lang="en-US" dirty="0"/>
        </a:p>
      </dgm:t>
    </dgm:pt>
    <dgm:pt modelId="{F1280047-C356-47DD-BFBD-F119D7FDCB80}" type="parTrans" cxnId="{9EB124BB-17E1-4824-BEA7-81D4646FE907}">
      <dgm:prSet/>
      <dgm:spPr/>
      <dgm:t>
        <a:bodyPr/>
        <a:lstStyle/>
        <a:p>
          <a:endParaRPr lang="en-US"/>
        </a:p>
      </dgm:t>
    </dgm:pt>
    <dgm:pt modelId="{84CF9216-5A27-4388-90BC-3A0EED00B980}" type="sibTrans" cxnId="{9EB124BB-17E1-4824-BEA7-81D4646FE907}">
      <dgm:prSet/>
      <dgm:spPr/>
      <dgm:t>
        <a:bodyPr/>
        <a:lstStyle/>
        <a:p>
          <a:endParaRPr lang="en-US"/>
        </a:p>
      </dgm:t>
    </dgm:pt>
    <dgm:pt modelId="{D6E11CFC-6D75-4D17-B51E-611CDD601B1B}">
      <dgm:prSet phldrT="[Text]"/>
      <dgm:spPr/>
      <dgm:t>
        <a:bodyPr/>
        <a:lstStyle/>
        <a:p>
          <a:pPr algn="r"/>
          <a:endParaRPr lang="en-US" dirty="0"/>
        </a:p>
      </dgm:t>
    </dgm:pt>
    <dgm:pt modelId="{472768C0-B0EE-4996-A8DE-41FDFE6E0A5D}" type="parTrans" cxnId="{4CACA854-340D-48C2-9D20-087478E1301D}">
      <dgm:prSet/>
      <dgm:spPr/>
      <dgm:t>
        <a:bodyPr/>
        <a:lstStyle/>
        <a:p>
          <a:endParaRPr lang="en-US"/>
        </a:p>
      </dgm:t>
    </dgm:pt>
    <dgm:pt modelId="{FB27CEF8-1B76-4579-B261-CC6F4C05AB7E}" type="sibTrans" cxnId="{4CACA854-340D-48C2-9D20-087478E1301D}">
      <dgm:prSet/>
      <dgm:spPr/>
      <dgm:t>
        <a:bodyPr/>
        <a:lstStyle/>
        <a:p>
          <a:endParaRPr lang="en-US"/>
        </a:p>
      </dgm:t>
    </dgm:pt>
    <dgm:pt modelId="{479EA7B5-BFA6-45BA-9109-E66DCBF1EE8B}">
      <dgm:prSet phldrT="[Text]"/>
      <dgm:spPr/>
      <dgm:t>
        <a:bodyPr/>
        <a:lstStyle/>
        <a:p>
          <a:r>
            <a:rPr lang="ar-IQ" dirty="0"/>
            <a:t>سائل</a:t>
          </a:r>
          <a:endParaRPr lang="en-US" dirty="0"/>
        </a:p>
      </dgm:t>
    </dgm:pt>
    <dgm:pt modelId="{EF4B9CA9-E3B9-430A-9218-4E88062CDC23}" type="parTrans" cxnId="{D1FAE867-B827-4817-9E84-283E9740F30D}">
      <dgm:prSet/>
      <dgm:spPr/>
      <dgm:t>
        <a:bodyPr/>
        <a:lstStyle/>
        <a:p>
          <a:endParaRPr lang="en-US"/>
        </a:p>
      </dgm:t>
    </dgm:pt>
    <dgm:pt modelId="{5D2A48E9-47AB-4C19-95C8-AFFFB388D2CB}" type="sibTrans" cxnId="{D1FAE867-B827-4817-9E84-283E9740F30D}">
      <dgm:prSet/>
      <dgm:spPr/>
      <dgm:t>
        <a:bodyPr/>
        <a:lstStyle/>
        <a:p>
          <a:endParaRPr lang="en-US"/>
        </a:p>
      </dgm:t>
    </dgm:pt>
    <dgm:pt modelId="{D6348D16-8259-4E81-A8CF-A0168CFDF7A0}" type="pres">
      <dgm:prSet presAssocID="{2E6155AB-246D-4B07-8458-9F2F076300BC}" presName="rootnode" presStyleCnt="0">
        <dgm:presLayoutVars>
          <dgm:chMax/>
          <dgm:chPref/>
          <dgm:dir/>
          <dgm:animLvl val="lvl"/>
        </dgm:presLayoutVars>
      </dgm:prSet>
      <dgm:spPr/>
    </dgm:pt>
    <dgm:pt modelId="{BCA082C9-F95D-4BD5-B22B-7407C5F235BE}" type="pres">
      <dgm:prSet presAssocID="{8EE33BBD-48E5-4029-921C-95C184AF7821}" presName="composite" presStyleCnt="0"/>
      <dgm:spPr/>
    </dgm:pt>
    <dgm:pt modelId="{CE229D6A-A9A2-4EAB-8671-BED4DEDD0CA0}" type="pres">
      <dgm:prSet presAssocID="{8EE33BBD-48E5-4029-921C-95C184AF7821}" presName="bentUpArrow1" presStyleLbl="alignImgPlace1" presStyleIdx="0" presStyleCnt="2"/>
      <dgm:spPr/>
    </dgm:pt>
    <dgm:pt modelId="{EAC9BBCF-4864-4314-B986-2FC4BBE2AC41}" type="pres">
      <dgm:prSet presAssocID="{8EE33BBD-48E5-4029-921C-95C184AF7821}" presName="ParentText" presStyleLbl="node1" presStyleIdx="0" presStyleCnt="3">
        <dgm:presLayoutVars>
          <dgm:chMax val="1"/>
          <dgm:chPref val="1"/>
          <dgm:bulletEnabled val="1"/>
        </dgm:presLayoutVars>
      </dgm:prSet>
      <dgm:spPr/>
    </dgm:pt>
    <dgm:pt modelId="{12730B22-C9BE-48F3-915E-A583E2D3A1DE}" type="pres">
      <dgm:prSet presAssocID="{8EE33BBD-48E5-4029-921C-95C184AF7821}" presName="ChildText" presStyleLbl="revTx" presStyleIdx="0" presStyleCnt="2" custLinFactX="100000" custLinFactNeighborX="130453" custLinFactNeighborY="3516">
        <dgm:presLayoutVars>
          <dgm:chMax val="0"/>
          <dgm:chPref val="0"/>
          <dgm:bulletEnabled val="1"/>
        </dgm:presLayoutVars>
      </dgm:prSet>
      <dgm:spPr/>
    </dgm:pt>
    <dgm:pt modelId="{0B05BEDF-6439-4794-8541-D842C6F84D2E}" type="pres">
      <dgm:prSet presAssocID="{B877C7C0-29B5-46A1-A172-3F0508F6E3D5}" presName="sibTrans" presStyleCnt="0"/>
      <dgm:spPr/>
    </dgm:pt>
    <dgm:pt modelId="{EBA8386B-4E48-4BF6-B792-1168DF31180C}" type="pres">
      <dgm:prSet presAssocID="{F41448DB-3631-4B92-8E92-B8F6EA61E138}" presName="composite" presStyleCnt="0"/>
      <dgm:spPr/>
    </dgm:pt>
    <dgm:pt modelId="{7D40E7A9-432C-4FDB-86E7-FF1B5A030606}" type="pres">
      <dgm:prSet presAssocID="{F41448DB-3631-4B92-8E92-B8F6EA61E138}" presName="bentUpArrow1" presStyleLbl="alignImgPlace1" presStyleIdx="1" presStyleCnt="2"/>
      <dgm:spPr/>
    </dgm:pt>
    <dgm:pt modelId="{2E0FC7DA-8F6A-444F-9102-4BE09620CBE0}" type="pres">
      <dgm:prSet presAssocID="{F41448DB-3631-4B92-8E92-B8F6EA61E138}" presName="ParentText" presStyleLbl="node1" presStyleIdx="1" presStyleCnt="3">
        <dgm:presLayoutVars>
          <dgm:chMax val="1"/>
          <dgm:chPref val="1"/>
          <dgm:bulletEnabled val="1"/>
        </dgm:presLayoutVars>
      </dgm:prSet>
      <dgm:spPr/>
    </dgm:pt>
    <dgm:pt modelId="{A2E86B02-9792-495A-A887-BC6CE2697D54}" type="pres">
      <dgm:prSet presAssocID="{F41448DB-3631-4B92-8E92-B8F6EA61E138}" presName="ChildText" presStyleLbl="revTx" presStyleIdx="1" presStyleCnt="2">
        <dgm:presLayoutVars>
          <dgm:chMax val="0"/>
          <dgm:chPref val="0"/>
          <dgm:bulletEnabled val="1"/>
        </dgm:presLayoutVars>
      </dgm:prSet>
      <dgm:spPr/>
    </dgm:pt>
    <dgm:pt modelId="{A8ADDD3D-12E6-4744-9EFD-3BCCE5C20FC4}" type="pres">
      <dgm:prSet presAssocID="{84CF9216-5A27-4388-90BC-3A0EED00B980}" presName="sibTrans" presStyleCnt="0"/>
      <dgm:spPr/>
    </dgm:pt>
    <dgm:pt modelId="{3BF55ACF-B019-49D4-A7C8-D6418D868D0E}" type="pres">
      <dgm:prSet presAssocID="{479EA7B5-BFA6-45BA-9109-E66DCBF1EE8B}" presName="composite" presStyleCnt="0"/>
      <dgm:spPr/>
    </dgm:pt>
    <dgm:pt modelId="{035E339B-6127-42C2-80B2-80E321753372}" type="pres">
      <dgm:prSet presAssocID="{479EA7B5-BFA6-45BA-9109-E66DCBF1EE8B}" presName="ParentText" presStyleLbl="node1" presStyleIdx="2" presStyleCnt="3">
        <dgm:presLayoutVars>
          <dgm:chMax val="1"/>
          <dgm:chPref val="1"/>
          <dgm:bulletEnabled val="1"/>
        </dgm:presLayoutVars>
      </dgm:prSet>
      <dgm:spPr/>
    </dgm:pt>
  </dgm:ptLst>
  <dgm:cxnLst>
    <dgm:cxn modelId="{292F4E15-1BA1-4590-86BD-3A5242FA7695}" type="presOf" srcId="{D6E11CFC-6D75-4D17-B51E-611CDD601B1B}" destId="{A2E86B02-9792-495A-A887-BC6CE2697D54}" srcOrd="0" destOrd="0" presId="urn:microsoft.com/office/officeart/2005/8/layout/StepDownProcess"/>
    <dgm:cxn modelId="{08FB3C27-7481-495E-9AD6-DCF6480C3CC0}" type="presOf" srcId="{8EE33BBD-48E5-4029-921C-95C184AF7821}" destId="{EAC9BBCF-4864-4314-B986-2FC4BBE2AC41}" srcOrd="0" destOrd="0" presId="urn:microsoft.com/office/officeart/2005/8/layout/StepDownProcess"/>
    <dgm:cxn modelId="{D1FAE867-B827-4817-9E84-283E9740F30D}" srcId="{2E6155AB-246D-4B07-8458-9F2F076300BC}" destId="{479EA7B5-BFA6-45BA-9109-E66DCBF1EE8B}" srcOrd="2" destOrd="0" parTransId="{EF4B9CA9-E3B9-430A-9218-4E88062CDC23}" sibTransId="{5D2A48E9-47AB-4C19-95C8-AFFFB388D2CB}"/>
    <dgm:cxn modelId="{E696B150-B415-4398-9004-42501B39211C}" type="presOf" srcId="{479EA7B5-BFA6-45BA-9109-E66DCBF1EE8B}" destId="{035E339B-6127-42C2-80B2-80E321753372}" srcOrd="0" destOrd="0" presId="urn:microsoft.com/office/officeart/2005/8/layout/StepDownProcess"/>
    <dgm:cxn modelId="{4CACA854-340D-48C2-9D20-087478E1301D}" srcId="{F41448DB-3631-4B92-8E92-B8F6EA61E138}" destId="{D6E11CFC-6D75-4D17-B51E-611CDD601B1B}" srcOrd="0" destOrd="0" parTransId="{472768C0-B0EE-4996-A8DE-41FDFE6E0A5D}" sibTransId="{FB27CEF8-1B76-4579-B261-CC6F4C05AB7E}"/>
    <dgm:cxn modelId="{C5C6D1B3-0325-4AF6-8EA3-8303F4AFFDE2}" type="presOf" srcId="{F41448DB-3631-4B92-8E92-B8F6EA61E138}" destId="{2E0FC7DA-8F6A-444F-9102-4BE09620CBE0}" srcOrd="0" destOrd="0" presId="urn:microsoft.com/office/officeart/2005/8/layout/StepDownProcess"/>
    <dgm:cxn modelId="{9EB124BB-17E1-4824-BEA7-81D4646FE907}" srcId="{2E6155AB-246D-4B07-8458-9F2F076300BC}" destId="{F41448DB-3631-4B92-8E92-B8F6EA61E138}" srcOrd="1" destOrd="0" parTransId="{F1280047-C356-47DD-BFBD-F119D7FDCB80}" sibTransId="{84CF9216-5A27-4388-90BC-3A0EED00B980}"/>
    <dgm:cxn modelId="{D89813D9-0134-4AA1-B023-1A2C08239CB6}" srcId="{2E6155AB-246D-4B07-8458-9F2F076300BC}" destId="{8EE33BBD-48E5-4029-921C-95C184AF7821}" srcOrd="0" destOrd="0" parTransId="{9DADD8C2-EBE9-4D40-954F-E61F9E7CA6A6}" sibTransId="{B877C7C0-29B5-46A1-A172-3F0508F6E3D5}"/>
    <dgm:cxn modelId="{B3B398FA-3BB5-4A90-8411-AE33578B6B24}" type="presOf" srcId="{2E6155AB-246D-4B07-8458-9F2F076300BC}" destId="{D6348D16-8259-4E81-A8CF-A0168CFDF7A0}" srcOrd="0" destOrd="0" presId="urn:microsoft.com/office/officeart/2005/8/layout/StepDownProcess"/>
    <dgm:cxn modelId="{284F6BD8-122B-4D7D-9FFC-874DD6C8AF49}" type="presParOf" srcId="{D6348D16-8259-4E81-A8CF-A0168CFDF7A0}" destId="{BCA082C9-F95D-4BD5-B22B-7407C5F235BE}" srcOrd="0" destOrd="0" presId="urn:microsoft.com/office/officeart/2005/8/layout/StepDownProcess"/>
    <dgm:cxn modelId="{95893922-E807-4611-8657-B91935579BC4}" type="presParOf" srcId="{BCA082C9-F95D-4BD5-B22B-7407C5F235BE}" destId="{CE229D6A-A9A2-4EAB-8671-BED4DEDD0CA0}" srcOrd="0" destOrd="0" presId="urn:microsoft.com/office/officeart/2005/8/layout/StepDownProcess"/>
    <dgm:cxn modelId="{BCF71294-38BA-4A44-B37F-7E11D58B99E8}" type="presParOf" srcId="{BCA082C9-F95D-4BD5-B22B-7407C5F235BE}" destId="{EAC9BBCF-4864-4314-B986-2FC4BBE2AC41}" srcOrd="1" destOrd="0" presId="urn:microsoft.com/office/officeart/2005/8/layout/StepDownProcess"/>
    <dgm:cxn modelId="{C8BA6992-EB4C-4D43-AA14-AAF6FD1CDC69}" type="presParOf" srcId="{BCA082C9-F95D-4BD5-B22B-7407C5F235BE}" destId="{12730B22-C9BE-48F3-915E-A583E2D3A1DE}" srcOrd="2" destOrd="0" presId="urn:microsoft.com/office/officeart/2005/8/layout/StepDownProcess"/>
    <dgm:cxn modelId="{D5A36660-1BF1-4C1B-BDB9-768E7C4A4619}" type="presParOf" srcId="{D6348D16-8259-4E81-A8CF-A0168CFDF7A0}" destId="{0B05BEDF-6439-4794-8541-D842C6F84D2E}" srcOrd="1" destOrd="0" presId="urn:microsoft.com/office/officeart/2005/8/layout/StepDownProcess"/>
    <dgm:cxn modelId="{DFEAA5E6-88FF-4EDA-A7D8-D756CB60AFBA}" type="presParOf" srcId="{D6348D16-8259-4E81-A8CF-A0168CFDF7A0}" destId="{EBA8386B-4E48-4BF6-B792-1168DF31180C}" srcOrd="2" destOrd="0" presId="urn:microsoft.com/office/officeart/2005/8/layout/StepDownProcess"/>
    <dgm:cxn modelId="{8F3260FF-CFDB-4B2B-8392-5B77D4D91BDF}" type="presParOf" srcId="{EBA8386B-4E48-4BF6-B792-1168DF31180C}" destId="{7D40E7A9-432C-4FDB-86E7-FF1B5A030606}" srcOrd="0" destOrd="0" presId="urn:microsoft.com/office/officeart/2005/8/layout/StepDownProcess"/>
    <dgm:cxn modelId="{688B3315-EB88-4390-9C36-0B02D41CA6E9}" type="presParOf" srcId="{EBA8386B-4E48-4BF6-B792-1168DF31180C}" destId="{2E0FC7DA-8F6A-444F-9102-4BE09620CBE0}" srcOrd="1" destOrd="0" presId="urn:microsoft.com/office/officeart/2005/8/layout/StepDownProcess"/>
    <dgm:cxn modelId="{081E107D-0049-47CE-B7D2-86E98B166C9B}" type="presParOf" srcId="{EBA8386B-4E48-4BF6-B792-1168DF31180C}" destId="{A2E86B02-9792-495A-A887-BC6CE2697D54}" srcOrd="2" destOrd="0" presId="urn:microsoft.com/office/officeart/2005/8/layout/StepDownProcess"/>
    <dgm:cxn modelId="{257130A2-EDCB-4452-8583-B4941662DD73}" type="presParOf" srcId="{D6348D16-8259-4E81-A8CF-A0168CFDF7A0}" destId="{A8ADDD3D-12E6-4744-9EFD-3BCCE5C20FC4}" srcOrd="3" destOrd="0" presId="urn:microsoft.com/office/officeart/2005/8/layout/StepDownProcess"/>
    <dgm:cxn modelId="{6AB81EDE-D2B8-49D0-B5C0-13B9C0973F2B}" type="presParOf" srcId="{D6348D16-8259-4E81-A8CF-A0168CFDF7A0}" destId="{3BF55ACF-B019-49D4-A7C8-D6418D868D0E}" srcOrd="4" destOrd="0" presId="urn:microsoft.com/office/officeart/2005/8/layout/StepDownProcess"/>
    <dgm:cxn modelId="{7A5CCE7F-2F47-4212-8881-D77BA8186402}" type="presParOf" srcId="{3BF55ACF-B019-49D4-A7C8-D6418D868D0E}" destId="{035E339B-6127-42C2-80B2-80E321753372}"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29D6A-A9A2-4EAB-8671-BED4DEDD0CA0}">
      <dsp:nvSpPr>
        <dsp:cNvPr id="0" name=""/>
        <dsp:cNvSpPr/>
      </dsp:nvSpPr>
      <dsp:spPr>
        <a:xfrm rot="5400000">
          <a:off x="1302164" y="1583167"/>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9BBCF-4864-4314-B986-2FC4BBE2AC41}">
      <dsp:nvSpPr>
        <dsp:cNvPr id="0" name=""/>
        <dsp:cNvSpPr/>
      </dsp:nvSpPr>
      <dsp:spPr>
        <a:xfrm>
          <a:off x="931202" y="31045"/>
          <a:ext cx="2357070" cy="1649872"/>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ar-IQ" sz="6500" kern="1200" dirty="0"/>
            <a:t>غاز</a:t>
          </a:r>
          <a:endParaRPr lang="en-US" sz="6500" kern="1200" dirty="0"/>
        </a:p>
      </dsp:txBody>
      <dsp:txXfrm>
        <a:off x="1011757" y="111600"/>
        <a:ext cx="2195960" cy="1488762"/>
      </dsp:txXfrm>
    </dsp:sp>
    <dsp:sp modelId="{12730B22-C9BE-48F3-915E-A583E2D3A1DE}">
      <dsp:nvSpPr>
        <dsp:cNvPr id="0" name=""/>
        <dsp:cNvSpPr/>
      </dsp:nvSpPr>
      <dsp:spPr>
        <a:xfrm>
          <a:off x="6413691" y="235284"/>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7D40E7A9-432C-4FDB-86E7-FF1B5A030606}">
      <dsp:nvSpPr>
        <dsp:cNvPr id="0" name=""/>
        <dsp:cNvSpPr/>
      </dsp:nvSpPr>
      <dsp:spPr>
        <a:xfrm rot="5400000">
          <a:off x="3256426" y="3436519"/>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FC7DA-8F6A-444F-9102-4BE09620CBE0}">
      <dsp:nvSpPr>
        <dsp:cNvPr id="0" name=""/>
        <dsp:cNvSpPr/>
      </dsp:nvSpPr>
      <dsp:spPr>
        <a:xfrm>
          <a:off x="2885464" y="1884397"/>
          <a:ext cx="2357070" cy="1649872"/>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ar-IQ" sz="6500" kern="1200" dirty="0"/>
            <a:t>بخار</a:t>
          </a:r>
          <a:endParaRPr lang="en-US" sz="6500" kern="1200" dirty="0"/>
        </a:p>
      </dsp:txBody>
      <dsp:txXfrm>
        <a:off x="2966019" y="1964952"/>
        <a:ext cx="2195960" cy="1488762"/>
      </dsp:txXfrm>
    </dsp:sp>
    <dsp:sp modelId="{A2E86B02-9792-495A-A887-BC6CE2697D54}">
      <dsp:nvSpPr>
        <dsp:cNvPr id="0" name=""/>
        <dsp:cNvSpPr/>
      </dsp:nvSpPr>
      <dsp:spPr>
        <a:xfrm>
          <a:off x="5242535"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r" defTabSz="1244600">
            <a:lnSpc>
              <a:spcPct val="90000"/>
            </a:lnSpc>
            <a:spcBef>
              <a:spcPct val="0"/>
            </a:spcBef>
            <a:spcAft>
              <a:spcPct val="15000"/>
            </a:spcAft>
            <a:buChar char="•"/>
          </a:pPr>
          <a:endParaRPr lang="en-US" sz="2800" kern="1200" dirty="0"/>
        </a:p>
      </dsp:txBody>
      <dsp:txXfrm>
        <a:off x="5242535" y="2041750"/>
        <a:ext cx="1714308" cy="1333500"/>
      </dsp:txXfrm>
    </dsp:sp>
    <dsp:sp modelId="{035E339B-6127-42C2-80B2-80E321753372}">
      <dsp:nvSpPr>
        <dsp:cNvPr id="0" name=""/>
        <dsp:cNvSpPr/>
      </dsp:nvSpPr>
      <dsp:spPr>
        <a:xfrm>
          <a:off x="4839726" y="3737748"/>
          <a:ext cx="2357070" cy="1649872"/>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ar-IQ" sz="6500" kern="1200" dirty="0"/>
            <a:t>سائل</a:t>
          </a:r>
          <a:endParaRPr lang="en-US" sz="6500" kern="1200" dirty="0"/>
        </a:p>
      </dsp:txBody>
      <dsp:txXfrm>
        <a:off x="4920281" y="3818303"/>
        <a:ext cx="2195960" cy="148876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EA5CF9-7387-4B84-824C-D65977431A69}"/>
              </a:ext>
            </a:extLst>
          </p:cNvPr>
          <p:cNvSpPr>
            <a:spLocks noGrp="1"/>
          </p:cNvSpPr>
          <p:nvPr>
            <p:ph type="hdr" sz="quarter"/>
          </p:nvPr>
        </p:nvSpPr>
        <p:spPr>
          <a:xfrm>
            <a:off x="0" y="0"/>
            <a:ext cx="2986088" cy="481013"/>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D6AD6EA4-EC88-4BFF-AA9A-D309944662FD}"/>
              </a:ext>
            </a:extLst>
          </p:cNvPr>
          <p:cNvSpPr>
            <a:spLocks noGrp="1"/>
          </p:cNvSpPr>
          <p:nvPr>
            <p:ph type="dt" sz="quarter" idx="1"/>
          </p:nvPr>
        </p:nvSpPr>
        <p:spPr>
          <a:xfrm>
            <a:off x="3902075" y="0"/>
            <a:ext cx="2986088" cy="481013"/>
          </a:xfrm>
          <a:prstGeom prst="rect">
            <a:avLst/>
          </a:prstGeom>
        </p:spPr>
        <p:txBody>
          <a:bodyPr vert="horz" lIns="91440" tIns="45720" rIns="91440" bIns="45720" rtlCol="0"/>
          <a:lstStyle>
            <a:lvl1pPr algn="r">
              <a:defRPr sz="1200"/>
            </a:lvl1pPr>
          </a:lstStyle>
          <a:p>
            <a:fld id="{56A17287-D945-4867-8050-60DB1AA94521}" type="datetimeFigureOut">
              <a:rPr lang="fr-FR" smtClean="0"/>
              <a:t>18/01/2020</a:t>
            </a:fld>
            <a:endParaRPr lang="fr-FR"/>
          </a:p>
        </p:txBody>
      </p:sp>
      <p:sp>
        <p:nvSpPr>
          <p:cNvPr id="4" name="Footer Placeholder 3">
            <a:extLst>
              <a:ext uri="{FF2B5EF4-FFF2-40B4-BE49-F238E27FC236}">
                <a16:creationId xmlns:a16="http://schemas.microsoft.com/office/drawing/2014/main" id="{37E543C9-FCC7-464C-BC2D-BD4C70445E56}"/>
              </a:ext>
            </a:extLst>
          </p:cNvPr>
          <p:cNvSpPr>
            <a:spLocks noGrp="1"/>
          </p:cNvSpPr>
          <p:nvPr>
            <p:ph type="ftr" sz="quarter" idx="2"/>
          </p:nvPr>
        </p:nvSpPr>
        <p:spPr>
          <a:xfrm>
            <a:off x="0" y="9126538"/>
            <a:ext cx="2986088" cy="481012"/>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B5215CB3-0580-4FE7-95E7-E839D5D64076}"/>
              </a:ext>
            </a:extLst>
          </p:cNvPr>
          <p:cNvSpPr>
            <a:spLocks noGrp="1"/>
          </p:cNvSpPr>
          <p:nvPr>
            <p:ph type="sldNum" sz="quarter" idx="3"/>
          </p:nvPr>
        </p:nvSpPr>
        <p:spPr>
          <a:xfrm>
            <a:off x="3902075" y="9126538"/>
            <a:ext cx="2986088" cy="481012"/>
          </a:xfrm>
          <a:prstGeom prst="rect">
            <a:avLst/>
          </a:prstGeom>
        </p:spPr>
        <p:txBody>
          <a:bodyPr vert="horz" lIns="91440" tIns="45720" rIns="91440" bIns="45720" rtlCol="0" anchor="b"/>
          <a:lstStyle>
            <a:lvl1pPr algn="r">
              <a:defRPr sz="1200"/>
            </a:lvl1pPr>
          </a:lstStyle>
          <a:p>
            <a:fld id="{39B567F6-993E-4AF2-A6DF-3C7CE6C520F0}" type="slidenum">
              <a:rPr lang="fr-FR" smtClean="0"/>
              <a:t>‹#›</a:t>
            </a:fld>
            <a:endParaRPr lang="fr-FR"/>
          </a:p>
        </p:txBody>
      </p:sp>
    </p:spTree>
    <p:extLst>
      <p:ext uri="{BB962C8B-B14F-4D97-AF65-F5344CB8AC3E}">
        <p14:creationId xmlns:p14="http://schemas.microsoft.com/office/powerpoint/2010/main" val="23164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482046"/>
          </a:xfrm>
          <a:prstGeom prst="rect">
            <a:avLst/>
          </a:prstGeom>
        </p:spPr>
        <p:txBody>
          <a:bodyPr vert="horz" lIns="94265" tIns="47133" rIns="94265" bIns="47133" rtlCol="0"/>
          <a:lstStyle>
            <a:lvl1pPr algn="l">
              <a:defRPr sz="1200"/>
            </a:lvl1pPr>
          </a:lstStyle>
          <a:p>
            <a:endParaRPr lang="fr-FR"/>
          </a:p>
        </p:txBody>
      </p:sp>
      <p:sp>
        <p:nvSpPr>
          <p:cNvPr id="3" name="Espace réservé de la date 2"/>
          <p:cNvSpPr>
            <a:spLocks noGrp="1"/>
          </p:cNvSpPr>
          <p:nvPr>
            <p:ph type="dt" idx="1"/>
          </p:nvPr>
        </p:nvSpPr>
        <p:spPr>
          <a:xfrm>
            <a:off x="3902597" y="0"/>
            <a:ext cx="2985558" cy="482046"/>
          </a:xfrm>
          <a:prstGeom prst="rect">
            <a:avLst/>
          </a:prstGeom>
        </p:spPr>
        <p:txBody>
          <a:bodyPr vert="horz" lIns="94265" tIns="47133" rIns="94265" bIns="47133" rtlCol="0"/>
          <a:lstStyle>
            <a:lvl1pPr algn="r">
              <a:defRPr sz="1200"/>
            </a:lvl1pPr>
          </a:lstStyle>
          <a:p>
            <a:fld id="{B0F41FB0-215E-48E0-8AB5-6D5811981C45}" type="datetimeFigureOut">
              <a:rPr lang="fr-FR" smtClean="0"/>
              <a:t>18/01/2020</a:t>
            </a:fld>
            <a:endParaRPr lang="fr-FR"/>
          </a:p>
        </p:txBody>
      </p:sp>
      <p:sp>
        <p:nvSpPr>
          <p:cNvPr id="4" name="Espace réservé de l'image des diapositives 3"/>
          <p:cNvSpPr>
            <a:spLocks noGrp="1" noRot="1" noChangeAspect="1"/>
          </p:cNvSpPr>
          <p:nvPr>
            <p:ph type="sldImg" idx="2"/>
          </p:nvPr>
        </p:nvSpPr>
        <p:spPr>
          <a:xfrm>
            <a:off x="563563" y="1201738"/>
            <a:ext cx="5762625" cy="3241675"/>
          </a:xfrm>
          <a:prstGeom prst="rect">
            <a:avLst/>
          </a:prstGeom>
          <a:noFill/>
          <a:ln w="12700">
            <a:solidFill>
              <a:prstClr val="black"/>
            </a:solidFill>
          </a:ln>
        </p:spPr>
        <p:txBody>
          <a:bodyPr vert="horz" lIns="94265" tIns="47133" rIns="94265" bIns="47133" rtlCol="0" anchor="ctr"/>
          <a:lstStyle/>
          <a:p>
            <a:endParaRPr lang="fr-FR"/>
          </a:p>
        </p:txBody>
      </p:sp>
      <p:sp>
        <p:nvSpPr>
          <p:cNvPr id="5" name="Espace réservé des notes 4"/>
          <p:cNvSpPr>
            <a:spLocks noGrp="1"/>
          </p:cNvSpPr>
          <p:nvPr>
            <p:ph type="body" sz="quarter" idx="3"/>
          </p:nvPr>
        </p:nvSpPr>
        <p:spPr>
          <a:xfrm>
            <a:off x="688975" y="4623633"/>
            <a:ext cx="5511800" cy="3782973"/>
          </a:xfrm>
          <a:prstGeom prst="rect">
            <a:avLst/>
          </a:prstGeom>
        </p:spPr>
        <p:txBody>
          <a:bodyPr vert="horz" lIns="94265" tIns="47133" rIns="94265" bIns="47133"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25506"/>
            <a:ext cx="2985558" cy="482045"/>
          </a:xfrm>
          <a:prstGeom prst="rect">
            <a:avLst/>
          </a:prstGeom>
        </p:spPr>
        <p:txBody>
          <a:bodyPr vert="horz" lIns="94265" tIns="47133" rIns="94265" bIns="4713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597" y="9125506"/>
            <a:ext cx="2985558" cy="482045"/>
          </a:xfrm>
          <a:prstGeom prst="rect">
            <a:avLst/>
          </a:prstGeom>
        </p:spPr>
        <p:txBody>
          <a:bodyPr vert="horz" lIns="94265" tIns="47133" rIns="94265" bIns="47133" rtlCol="0" anchor="b"/>
          <a:lstStyle>
            <a:lvl1pPr algn="r">
              <a:defRPr sz="1200"/>
            </a:lvl1pPr>
          </a:lstStyle>
          <a:p>
            <a:fld id="{5D144B3C-C079-4EEB-82CE-A925F19D1381}" type="slidenum">
              <a:rPr lang="fr-FR" smtClean="0"/>
              <a:t>‹#›</a:t>
            </a:fld>
            <a:endParaRPr lang="fr-FR"/>
          </a:p>
        </p:txBody>
      </p:sp>
    </p:spTree>
    <p:extLst>
      <p:ext uri="{BB962C8B-B14F-4D97-AF65-F5344CB8AC3E}">
        <p14:creationId xmlns:p14="http://schemas.microsoft.com/office/powerpoint/2010/main" val="42543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تتواجد المواد النقية في الطبيعة بثلاث اطوار وذلك تبعا لدرجة الحرارة و الضغط المسلط عليها </a:t>
            </a:r>
          </a:p>
          <a:p>
            <a:pPr algn="r"/>
            <a:endParaRPr lang="ar-IQ" dirty="0"/>
          </a:p>
          <a:p>
            <a:pPr algn="r"/>
            <a:r>
              <a:rPr lang="ar-IQ" dirty="0"/>
              <a:t>الغاز بمعزل عن </a:t>
            </a:r>
            <a:r>
              <a:rPr lang="ar-IQ" dirty="0" err="1"/>
              <a:t>التاين</a:t>
            </a:r>
            <a:r>
              <a:rPr lang="ar-IQ" dirty="0"/>
              <a:t> وغيرها من </a:t>
            </a:r>
            <a:r>
              <a:rPr lang="ar-IQ" dirty="0" err="1"/>
              <a:t>التاثيرات</a:t>
            </a:r>
            <a:r>
              <a:rPr lang="ar-IQ" dirty="0"/>
              <a:t> فانه ينجز شكلا واحدا من الشغل وهو الشغل الميكانيكي</a:t>
            </a:r>
            <a:endParaRPr lang="fr-FR" dirty="0"/>
          </a:p>
        </p:txBody>
      </p:sp>
      <p:sp>
        <p:nvSpPr>
          <p:cNvPr id="4" name="Slide Number Placeholder 3"/>
          <p:cNvSpPr>
            <a:spLocks noGrp="1"/>
          </p:cNvSpPr>
          <p:nvPr>
            <p:ph type="sldNum" sz="quarter" idx="10"/>
          </p:nvPr>
        </p:nvSpPr>
        <p:spPr/>
        <p:txBody>
          <a:bodyPr/>
          <a:lstStyle/>
          <a:p>
            <a:fld id="{5D144B3C-C079-4EEB-82CE-A925F19D1381}" type="slidenum">
              <a:rPr lang="fr-FR" smtClean="0"/>
              <a:t>1</a:t>
            </a:fld>
            <a:endParaRPr lang="fr-FR"/>
          </a:p>
        </p:txBody>
      </p:sp>
    </p:spTree>
    <p:extLst>
      <p:ext uri="{BB962C8B-B14F-4D97-AF65-F5344CB8AC3E}">
        <p14:creationId xmlns:p14="http://schemas.microsoft.com/office/powerpoint/2010/main" val="182439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الشرط الكيميائي هو ان يكون تركيبها الكيميائي ثابت في جميع الاطوار</a:t>
            </a:r>
          </a:p>
          <a:p>
            <a:pPr algn="r"/>
            <a:r>
              <a:rPr lang="ar-IQ" dirty="0" err="1"/>
              <a:t>الفيزياوي</a:t>
            </a:r>
            <a:r>
              <a:rPr lang="ar-IQ" dirty="0"/>
              <a:t> </a:t>
            </a:r>
            <a:r>
              <a:rPr lang="ar-IQ" dirty="0" err="1"/>
              <a:t>اى</a:t>
            </a:r>
            <a:r>
              <a:rPr lang="ar-IQ" dirty="0"/>
              <a:t> ينجز عليها نمط واحد من الشغل وهو الشغل الميكانيكي</a:t>
            </a:r>
          </a:p>
          <a:p>
            <a:pPr algn="r"/>
            <a:r>
              <a:rPr lang="ar-IQ" dirty="0"/>
              <a:t>امثلة على المواد النقية : أي مادتين يختلطان مع بعض ينتج عنهما مادة لها خواص كيميائية متماثلة يمكن تسميتها مادة نقية</a:t>
            </a:r>
          </a:p>
          <a:p>
            <a:pPr algn="r"/>
            <a:r>
              <a:rPr lang="ar-IQ" dirty="0"/>
              <a:t>مثل الثلج مع الماء و الهواء هو خليط من الغازات مع ذلك هو مادة نقية</a:t>
            </a:r>
          </a:p>
          <a:p>
            <a:pPr algn="r"/>
            <a:r>
              <a:rPr lang="ar-IQ" dirty="0"/>
              <a:t>لكن لو برد خليط الهواء فيحتمل ان يتم تكثيف احد الغازات فيفقد حينئذ صفة النقاوة </a:t>
            </a:r>
          </a:p>
        </p:txBody>
      </p:sp>
      <p:sp>
        <p:nvSpPr>
          <p:cNvPr id="4" name="Slide Number Placeholder 3"/>
          <p:cNvSpPr>
            <a:spLocks noGrp="1"/>
          </p:cNvSpPr>
          <p:nvPr>
            <p:ph type="sldNum" sz="quarter" idx="10"/>
          </p:nvPr>
        </p:nvSpPr>
        <p:spPr/>
        <p:txBody>
          <a:bodyPr/>
          <a:lstStyle/>
          <a:p>
            <a:fld id="{5D144B3C-C079-4EEB-82CE-A925F19D1381}" type="slidenum">
              <a:rPr lang="fr-FR" smtClean="0"/>
              <a:t>2</a:t>
            </a:fld>
            <a:endParaRPr lang="fr-FR"/>
          </a:p>
        </p:txBody>
      </p:sp>
    </p:spTree>
    <p:extLst>
      <p:ext uri="{BB962C8B-B14F-4D97-AF65-F5344CB8AC3E}">
        <p14:creationId xmlns:p14="http://schemas.microsoft.com/office/powerpoint/2010/main" val="266935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الصلبة: المسافة الفاصلة بين الجزيئات صغيرة لذلك قوى التجاذب كبيرة ومقدار الحركة المسموحة هي اهتزازية حول نقطة الاتزان  (له شكل وحجم ثابتين)..... تسخين الصلب يعني إعطاء طاقة إضافية للجزيئات فتزداد بذلك سرعة اهتزازها.... يحصل تمدد.... متابعة التسخين يزداد الاهتزاز الجزيئات تترك مواقعها ,,, تسمى هذه الحرارة (الحرارة الكامنة للانصهار)</a:t>
            </a:r>
          </a:p>
          <a:p>
            <a:pPr algn="r"/>
            <a:endParaRPr lang="ar-IQ" dirty="0"/>
          </a:p>
          <a:p>
            <a:pPr algn="r"/>
            <a:r>
              <a:rPr lang="ar-IQ" dirty="0"/>
              <a:t>السائلة: المسافة الفاصلة بين الجزيئات اكبر مما عليه في الصلبة.... الجزيئات غير مقيدة بل تتحرك ضمن حجم السائل (له حجم ثابت فقط لماذا) هذا يعود الى قوى التجاذب المتبادلة بين الجزيئات الموجودة ضمن سطح السائل حيث محصلة القوى تكون الى الداخل (تسمى الشد السطحي) </a:t>
            </a:r>
          </a:p>
          <a:p>
            <a:pPr algn="r"/>
            <a:endParaRPr lang="ar-IQ" dirty="0"/>
          </a:p>
          <a:p>
            <a:pPr algn="r"/>
            <a:r>
              <a:rPr lang="ar-IQ" dirty="0"/>
              <a:t>التبخر متى يحصل...... </a:t>
            </a:r>
            <a:endParaRPr lang="fr-FR" dirty="0"/>
          </a:p>
          <a:p>
            <a:pPr algn="r"/>
            <a:r>
              <a:rPr lang="ar-IQ" dirty="0"/>
              <a:t>تبخر طبيعي يحصل عندما متوسط الطاقة الحرارية للجزيئات يقل ودرجة حرارة السائل تنخفض..... يسبب تبريد</a:t>
            </a:r>
          </a:p>
          <a:p>
            <a:pPr algn="r"/>
            <a:r>
              <a:rPr lang="ar-IQ" dirty="0"/>
              <a:t>تبخر بسبب تسخين السائل تكون درجة حرارة السائل اكبر من التبريد</a:t>
            </a:r>
            <a:endParaRPr lang="fr-FR" dirty="0"/>
          </a:p>
          <a:p>
            <a:pPr algn="r"/>
            <a:r>
              <a:rPr lang="ar-IQ" dirty="0"/>
              <a:t>معدل التبخر للسائل يزداد عند زيادة درجة الحرارة ..... و انخفاض الضغط المسلط...... هنا تصل الى نقطة الغليان....اذن مقدار الشغل اللازم لفصل جزيئات السائل عن بعضها هي مقدار الحرارة الكامنة للتبخر</a:t>
            </a:r>
          </a:p>
          <a:p>
            <a:pPr algn="r"/>
            <a:endParaRPr lang="ar-IQ" dirty="0"/>
          </a:p>
          <a:p>
            <a:pPr algn="r"/>
            <a:r>
              <a:rPr lang="ar-IQ" dirty="0"/>
              <a:t>حجم واحد سنتمتر مكعب من الماء عندما يتحول الى بخار يشغل حجم مساوي الى 1600 سنتمتر مكعب يعني تقريبا 12 مرة</a:t>
            </a:r>
          </a:p>
          <a:p>
            <a:pPr algn="r"/>
            <a:endParaRPr lang="ar-IQ" dirty="0"/>
          </a:p>
          <a:p>
            <a:pPr algn="r"/>
            <a:r>
              <a:rPr lang="ar-IQ" dirty="0"/>
              <a:t>الحالة الغازية: المسافة الفاصلة بين الجزيئات اكبر بكثير مما هو عليه الحال في السوائل بحيث تكون جزيئات الغاز حرة الحركة في كل الفضاء الذي يشغله الغاز (حجم وشكل غير ثابتين) </a:t>
            </a:r>
          </a:p>
          <a:p>
            <a:pPr algn="r"/>
            <a:endParaRPr lang="fr-FR" dirty="0"/>
          </a:p>
        </p:txBody>
      </p:sp>
      <p:sp>
        <p:nvSpPr>
          <p:cNvPr id="4" name="Slide Number Placeholder 3"/>
          <p:cNvSpPr>
            <a:spLocks noGrp="1"/>
          </p:cNvSpPr>
          <p:nvPr>
            <p:ph type="sldNum" sz="quarter" idx="10"/>
          </p:nvPr>
        </p:nvSpPr>
        <p:spPr/>
        <p:txBody>
          <a:bodyPr/>
          <a:lstStyle/>
          <a:p>
            <a:fld id="{5D144B3C-C079-4EEB-82CE-A925F19D1381}" type="slidenum">
              <a:rPr lang="fr-FR" smtClean="0"/>
              <a:t>3</a:t>
            </a:fld>
            <a:endParaRPr lang="fr-FR"/>
          </a:p>
        </p:txBody>
      </p:sp>
    </p:spTree>
    <p:extLst>
      <p:ext uri="{BB962C8B-B14F-4D97-AF65-F5344CB8AC3E}">
        <p14:creationId xmlns:p14="http://schemas.microsoft.com/office/powerpoint/2010/main" val="403197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الدرجة الحرجة .. هي الدرجة الحرارية التي </a:t>
            </a:r>
            <a:r>
              <a:rPr lang="ar-IQ" dirty="0" err="1"/>
              <a:t>لايمكن</a:t>
            </a:r>
            <a:r>
              <a:rPr lang="ar-IQ" dirty="0"/>
              <a:t> فوقها تسييل الغاز مهما كان الضغط المسلط عليه</a:t>
            </a:r>
            <a:endParaRPr lang="fr-FR" dirty="0"/>
          </a:p>
        </p:txBody>
      </p:sp>
      <p:sp>
        <p:nvSpPr>
          <p:cNvPr id="4" name="Slide Number Placeholder 3"/>
          <p:cNvSpPr>
            <a:spLocks noGrp="1"/>
          </p:cNvSpPr>
          <p:nvPr>
            <p:ph type="sldNum" sz="quarter" idx="10"/>
          </p:nvPr>
        </p:nvSpPr>
        <p:spPr/>
        <p:txBody>
          <a:bodyPr/>
          <a:lstStyle/>
          <a:p>
            <a:fld id="{5D144B3C-C079-4EEB-82CE-A925F19D1381}" type="slidenum">
              <a:rPr lang="fr-FR" smtClean="0"/>
              <a:t>6</a:t>
            </a:fld>
            <a:endParaRPr lang="fr-FR"/>
          </a:p>
        </p:txBody>
      </p:sp>
    </p:spTree>
    <p:extLst>
      <p:ext uri="{BB962C8B-B14F-4D97-AF65-F5344CB8AC3E}">
        <p14:creationId xmlns:p14="http://schemas.microsoft.com/office/powerpoint/2010/main" val="229424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dirty="0"/>
              <a:t>المواد النقية </a:t>
            </a:r>
            <a:r>
              <a:rPr lang="ar-IQ" dirty="0" err="1"/>
              <a:t>لاتسلك</a:t>
            </a:r>
            <a:r>
              <a:rPr lang="ar-IQ" dirty="0"/>
              <a:t> جميعها نفس السلوك</a:t>
            </a:r>
          </a:p>
          <a:p>
            <a:pPr algn="r"/>
            <a:r>
              <a:rPr lang="ar-IQ" dirty="0"/>
              <a:t> المثال تحول من الحالة الصلبة الى السائلة تتم هذه العملية عند نقطة الانصهار </a:t>
            </a:r>
          </a:p>
          <a:p>
            <a:pPr algn="r"/>
            <a:r>
              <a:rPr lang="ar-IQ" dirty="0"/>
              <a:t>نقطة الانصهار تعتمد على مقدار الضغط المسلط عليها </a:t>
            </a:r>
          </a:p>
          <a:p>
            <a:pPr algn="r"/>
            <a:r>
              <a:rPr lang="ar-IQ" dirty="0"/>
              <a:t>لدينا مادة يتمدد حجمها عندما تنصهر,,,,,, كلما زاد الضغط ارتفعت نقطة انصهارها</a:t>
            </a:r>
          </a:p>
          <a:p>
            <a:pPr marL="0" marR="0" lvl="0" indent="0" algn="r" defTabSz="914400" rtl="0" eaLnBrk="1" fontAlgn="auto" latinLnBrk="0" hangingPunct="1">
              <a:lnSpc>
                <a:spcPct val="100000"/>
              </a:lnSpc>
              <a:spcBef>
                <a:spcPts val="0"/>
              </a:spcBef>
              <a:spcAft>
                <a:spcPts val="0"/>
              </a:spcAft>
              <a:buClrTx/>
              <a:buSzTx/>
              <a:buFontTx/>
              <a:buNone/>
              <a:tabLst/>
              <a:defRPr/>
            </a:pPr>
            <a:r>
              <a:rPr lang="ar-IQ" dirty="0"/>
              <a:t>مادة يتقلص حجمها عندما تنصهر (الجليد),,,,,, كلما زاد الضغط انخفضت نقطة انصهارها</a:t>
            </a:r>
          </a:p>
          <a:p>
            <a:pPr algn="r"/>
            <a:endParaRPr lang="ar-IQ" dirty="0"/>
          </a:p>
          <a:p>
            <a:pPr algn="r"/>
            <a:endParaRPr lang="fr-FR" dirty="0"/>
          </a:p>
        </p:txBody>
      </p:sp>
      <p:sp>
        <p:nvSpPr>
          <p:cNvPr id="4" name="Slide Number Placeholder 3"/>
          <p:cNvSpPr>
            <a:spLocks noGrp="1"/>
          </p:cNvSpPr>
          <p:nvPr>
            <p:ph type="sldNum" sz="quarter" idx="10"/>
          </p:nvPr>
        </p:nvSpPr>
        <p:spPr/>
        <p:txBody>
          <a:bodyPr/>
          <a:lstStyle/>
          <a:p>
            <a:fld id="{5D144B3C-C079-4EEB-82CE-A925F19D1381}" type="slidenum">
              <a:rPr lang="fr-FR" smtClean="0"/>
              <a:t>7</a:t>
            </a:fld>
            <a:endParaRPr lang="fr-FR"/>
          </a:p>
        </p:txBody>
      </p:sp>
    </p:spTree>
    <p:extLst>
      <p:ext uri="{BB962C8B-B14F-4D97-AF65-F5344CB8AC3E}">
        <p14:creationId xmlns:p14="http://schemas.microsoft.com/office/powerpoint/2010/main" val="3131736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AAAE35AE-B685-41DB-B6F5-A28002C571D4}" type="datetime1">
              <a:rPr lang="en-US" smtClean="0"/>
              <a:t>1/18/2020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8D08862-91B3-4878-B58A-9542DE0AE12C}" type="datetime1">
              <a:rPr lang="en-US" smtClean="0"/>
              <a:t>1/18/2020</a:t>
            </a:fld>
            <a:endParaRPr lang="en-US" dirty="0"/>
          </a:p>
        </p:txBody>
      </p:sp>
      <p:sp>
        <p:nvSpPr>
          <p:cNvPr id="6" name="Footer Placeholder 5"/>
          <p:cNvSpPr>
            <a:spLocks noGrp="1"/>
          </p:cNvSpPr>
          <p:nvPr>
            <p:ph type="ftr" sz="quarter" idx="11"/>
          </p:nvPr>
        </p:nvSpPr>
        <p:spPr/>
        <p:txBody>
          <a:bodyPr/>
          <a:lstStyle/>
          <a:p>
            <a:r>
              <a:rPr lang="en-US"/>
              <a:t>Thermodynamic Courses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B952142-7EEA-4F7C-82F0-33B3CBED2E5C}"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39B3174-561C-4671-8BF7-EF3747393E7A}"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800E6B3-5D4B-4206-902A-8A57BAC7FC00}"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B59B685-2BA1-4EDD-8A21-FEFEE7C74B2C}"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F8E4296-4D2D-4EF4-BF4E-14EC46522577}"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8D9E3D-BC55-4956-92AD-8429618FDF1A}"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4F84C0-F77B-4000-8898-A8F977CEAC75}"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fr-FR" dirty="0"/>
              <a:t>Modifiez le style du titre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atin typeface="Times New Roman" panose="02020603050405020304" pitchFamily="18" charset="0"/>
                <a:cs typeface="Times New Roman" panose="02020603050405020304" pitchFamily="18" charset="0"/>
              </a:defRPr>
            </a:lvl1pPr>
            <a:lvl2pPr>
              <a:buClr>
                <a:schemeClr val="accent1">
                  <a:lumMod val="75000"/>
                </a:schemeClr>
              </a:buClr>
              <a:defRPr>
                <a:latin typeface="+mj-lt"/>
              </a:defRPr>
            </a:lvl2pPr>
            <a:lvl3pPr>
              <a:buClr>
                <a:schemeClr val="accent1">
                  <a:lumMod val="75000"/>
                </a:schemeClr>
              </a:buClr>
              <a:defRPr>
                <a:latin typeface="+mj-lt"/>
              </a:defRPr>
            </a:lvl3pPr>
            <a:lvl4pPr>
              <a:buClr>
                <a:schemeClr val="accent1">
                  <a:lumMod val="75000"/>
                </a:schemeClr>
              </a:buClr>
              <a:defRPr>
                <a:latin typeface="+mj-lt"/>
              </a:defRPr>
            </a:lvl4pPr>
            <a:lvl5pPr>
              <a:buClr>
                <a:schemeClr val="accent1">
                  <a:lumMod val="75000"/>
                </a:schemeClr>
              </a:buClr>
              <a:defRPr>
                <a:latin typeface="+mj-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36C54ED-9DFB-4183-98FE-5F77EDD8DAA0}" type="datetime1">
              <a:rPr lang="en-US" smtClean="0"/>
              <a:t>1/18/2020</a:t>
            </a:fld>
            <a:endParaRPr lang="en-US" dirty="0"/>
          </a:p>
        </p:txBody>
      </p:sp>
      <p:sp>
        <p:nvSpPr>
          <p:cNvPr id="5" name="Footer Placeholder 4"/>
          <p:cNvSpPr>
            <a:spLocks noGrp="1"/>
          </p:cNvSpPr>
          <p:nvPr>
            <p:ph type="ftr" sz="quarter" idx="11"/>
          </p:nvPr>
        </p:nvSpPr>
        <p:spPr/>
        <p:txBody>
          <a:bodyPr/>
          <a:lstStyle>
            <a:lvl1pPr algn="l">
              <a:defRPr>
                <a:solidFill>
                  <a:schemeClr val="accent1">
                    <a:lumMod val="50000"/>
                  </a:schemeClr>
                </a:solidFill>
                <a:latin typeface="+mj-lt"/>
              </a:defRPr>
            </a:lvl1pPr>
          </a:lstStyle>
          <a:p>
            <a:r>
              <a:rPr lang="en-US" dirty="0"/>
              <a:t>Thermodynamic Courses</a:t>
            </a:r>
          </a:p>
        </p:txBody>
      </p:sp>
      <p:sp>
        <p:nvSpPr>
          <p:cNvPr id="6" name="Slide Number Placeholder 5"/>
          <p:cNvSpPr>
            <a:spLocks noGrp="1"/>
          </p:cNvSpPr>
          <p:nvPr>
            <p:ph type="sldNum" sz="quarter" idx="12"/>
          </p:nvPr>
        </p:nvSpPr>
        <p:spPr>
          <a:xfrm>
            <a:off x="10951856" y="5867131"/>
            <a:ext cx="551167" cy="365125"/>
          </a:xfrm>
        </p:spPr>
        <p:txBody>
          <a:bodyPr/>
          <a:lstStyle>
            <a:lvl1pPr algn="ctr">
              <a:defRPr sz="1400">
                <a:solidFill>
                  <a:schemeClr val="accent1">
                    <a:lumMod val="50000"/>
                  </a:schemeClr>
                </a:solidFill>
                <a:latin typeface="+mj-lt"/>
              </a:defRPr>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910D00F-F47C-4A9A-9611-5C49CA7DB67B}" type="datetime1">
              <a:rPr lang="en-US" smtClean="0"/>
              <a:t>1/18/2020</a:t>
            </a:fld>
            <a:endParaRPr lang="en-US" dirty="0"/>
          </a:p>
        </p:txBody>
      </p:sp>
      <p:sp>
        <p:nvSpPr>
          <p:cNvPr id="5" name="Footer Placeholder 4"/>
          <p:cNvSpPr>
            <a:spLocks noGrp="1"/>
          </p:cNvSpPr>
          <p:nvPr>
            <p:ph type="ftr" sz="quarter" idx="11"/>
          </p:nvPr>
        </p:nvSpPr>
        <p:spPr/>
        <p:txBody>
          <a:bodyPr/>
          <a:lstStyle/>
          <a:p>
            <a:r>
              <a:rPr lang="en-US"/>
              <a:t>Thermodynamic Courses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0AC4218-71AE-418C-A8A2-682B54E6766B}" type="datetime1">
              <a:rPr lang="en-US" smtClean="0"/>
              <a:t>1/18/2020</a:t>
            </a:fld>
            <a:endParaRPr lang="en-US" dirty="0"/>
          </a:p>
        </p:txBody>
      </p:sp>
      <p:sp>
        <p:nvSpPr>
          <p:cNvPr id="6" name="Footer Placeholder 5"/>
          <p:cNvSpPr>
            <a:spLocks noGrp="1"/>
          </p:cNvSpPr>
          <p:nvPr>
            <p:ph type="ftr" sz="quarter" idx="11"/>
          </p:nvPr>
        </p:nvSpPr>
        <p:spPr/>
        <p:txBody>
          <a:bodyPr/>
          <a:lstStyle/>
          <a:p>
            <a:r>
              <a:rPr lang="en-US"/>
              <a:t>Thermodynamic Courses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58AA53A-D972-4DD6-BD4A-DBF383C92A06}" type="datetime1">
              <a:rPr lang="en-US" smtClean="0"/>
              <a:t>1/18/2020</a:t>
            </a:fld>
            <a:endParaRPr lang="en-US" dirty="0"/>
          </a:p>
        </p:txBody>
      </p:sp>
      <p:sp>
        <p:nvSpPr>
          <p:cNvPr id="8" name="Footer Placeholder 7"/>
          <p:cNvSpPr>
            <a:spLocks noGrp="1"/>
          </p:cNvSpPr>
          <p:nvPr>
            <p:ph type="ftr" sz="quarter" idx="11"/>
          </p:nvPr>
        </p:nvSpPr>
        <p:spPr/>
        <p:txBody>
          <a:bodyPr/>
          <a:lstStyle/>
          <a:p>
            <a:r>
              <a:rPr lang="en-US"/>
              <a:t>Thermodynamic Courses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E2A7715-5302-4216-8CBD-3EB98449D899}" type="datetime1">
              <a:rPr lang="en-US" smtClean="0"/>
              <a:t>1/18/2020</a:t>
            </a:fld>
            <a:endParaRPr lang="en-US" dirty="0"/>
          </a:p>
        </p:txBody>
      </p:sp>
      <p:sp>
        <p:nvSpPr>
          <p:cNvPr id="4" name="Footer Placeholder 3"/>
          <p:cNvSpPr>
            <a:spLocks noGrp="1"/>
          </p:cNvSpPr>
          <p:nvPr>
            <p:ph type="ftr" sz="quarter" idx="11"/>
          </p:nvPr>
        </p:nvSpPr>
        <p:spPr/>
        <p:txBody>
          <a:bodyPr/>
          <a:lstStyle/>
          <a:p>
            <a:r>
              <a:rPr lang="en-US"/>
              <a:t>Thermodynamic Courses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CA845-8FAC-4BB7-BFE2-7A159B39DF0A}" type="datetime1">
              <a:rPr lang="en-US" smtClean="0"/>
              <a:t>1/18/2020</a:t>
            </a:fld>
            <a:endParaRPr lang="en-US" dirty="0"/>
          </a:p>
        </p:txBody>
      </p:sp>
      <p:sp>
        <p:nvSpPr>
          <p:cNvPr id="3" name="Footer Placeholder 2"/>
          <p:cNvSpPr>
            <a:spLocks noGrp="1"/>
          </p:cNvSpPr>
          <p:nvPr>
            <p:ph type="ftr" sz="quarter" idx="11"/>
          </p:nvPr>
        </p:nvSpPr>
        <p:spPr/>
        <p:txBody>
          <a:bodyPr/>
          <a:lstStyle/>
          <a:p>
            <a:r>
              <a:rPr lang="en-US"/>
              <a:t>Thermodynamic Courses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5429AE5-4192-454C-936A-2AEB0ACADA38}" type="datetime1">
              <a:rPr lang="en-US" smtClean="0"/>
              <a:t>1/18/2020</a:t>
            </a:fld>
            <a:endParaRPr lang="en-US" dirty="0"/>
          </a:p>
        </p:txBody>
      </p:sp>
      <p:sp>
        <p:nvSpPr>
          <p:cNvPr id="6" name="Footer Placeholder 5"/>
          <p:cNvSpPr>
            <a:spLocks noGrp="1"/>
          </p:cNvSpPr>
          <p:nvPr>
            <p:ph type="ftr" sz="quarter" idx="11"/>
          </p:nvPr>
        </p:nvSpPr>
        <p:spPr/>
        <p:txBody>
          <a:bodyPr/>
          <a:lstStyle/>
          <a:p>
            <a:r>
              <a:rPr lang="en-US"/>
              <a:t>Thermodynamic Courses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1EBDFBD-87BD-4621-8B70-DE490248CA77}" type="datetime1">
              <a:rPr lang="en-US" smtClean="0"/>
              <a:t>1/18/2020</a:t>
            </a:fld>
            <a:endParaRPr lang="en-US" dirty="0"/>
          </a:p>
        </p:txBody>
      </p:sp>
      <p:sp>
        <p:nvSpPr>
          <p:cNvPr id="6" name="Footer Placeholder 5"/>
          <p:cNvSpPr>
            <a:spLocks noGrp="1"/>
          </p:cNvSpPr>
          <p:nvPr>
            <p:ph type="ftr" sz="quarter" idx="11"/>
          </p:nvPr>
        </p:nvSpPr>
        <p:spPr/>
        <p:txBody>
          <a:bodyPr/>
          <a:lstStyle/>
          <a:p>
            <a:r>
              <a:rPr lang="en-US"/>
              <a:t>Thermodynamic Courses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49FE5F-A967-4A23-B600-AE8D332E919B}" type="datetime1">
              <a:rPr lang="en-US" smtClean="0"/>
              <a:t>1/18/2020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Thermodynamic Courses</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0.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11" Type="http://schemas.microsoft.com/office/2007/relationships/diagramDrawing" Target="../diagrams/drawing1.xml"/><Relationship Id="rId5" Type="http://schemas.openxmlformats.org/officeDocument/2006/relationships/image" Target="../media/image12.png"/><Relationship Id="rId10" Type="http://schemas.openxmlformats.org/officeDocument/2006/relationships/diagramColors" Target="../diagrams/colors1.xml"/><Relationship Id="rId4" Type="http://schemas.openxmlformats.org/officeDocument/2006/relationships/image" Target="../media/image11.sv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33F64B-78C5-4ABF-9738-8781CB0E7F5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Oval 5">
            <a:extLst>
              <a:ext uri="{FF2B5EF4-FFF2-40B4-BE49-F238E27FC236}">
                <a16:creationId xmlns:a16="http://schemas.microsoft.com/office/drawing/2014/main" id="{546190A8-8660-49ED-8F8D-6341F218BB98}"/>
              </a:ext>
            </a:extLst>
          </p:cNvPr>
          <p:cNvSpPr/>
          <p:nvPr/>
        </p:nvSpPr>
        <p:spPr>
          <a:xfrm>
            <a:off x="7595287" y="135924"/>
            <a:ext cx="4596713" cy="1149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dirty="0">
                <a:solidFill>
                  <a:schemeClr val="tx1"/>
                </a:solidFill>
              </a:rPr>
              <a:t>الفصل الثاني</a:t>
            </a:r>
            <a:endParaRPr lang="fr-FR" sz="4000" dirty="0">
              <a:solidFill>
                <a:schemeClr val="tx1"/>
              </a:solidFill>
            </a:endParaRPr>
          </a:p>
        </p:txBody>
      </p:sp>
      <p:sp>
        <p:nvSpPr>
          <p:cNvPr id="7" name="TextBox 6">
            <a:extLst>
              <a:ext uri="{FF2B5EF4-FFF2-40B4-BE49-F238E27FC236}">
                <a16:creationId xmlns:a16="http://schemas.microsoft.com/office/drawing/2014/main" id="{B4D39918-8124-4A4A-87CD-8E74AC2C8D2F}"/>
              </a:ext>
            </a:extLst>
          </p:cNvPr>
          <p:cNvSpPr txBox="1"/>
          <p:nvPr/>
        </p:nvSpPr>
        <p:spPr>
          <a:xfrm>
            <a:off x="7265773" y="1556952"/>
            <a:ext cx="5622325" cy="707886"/>
          </a:xfrm>
          <a:prstGeom prst="rect">
            <a:avLst/>
          </a:prstGeom>
          <a:noFill/>
        </p:spPr>
        <p:txBody>
          <a:bodyPr wrap="square" rtlCol="0">
            <a:spAutoFit/>
          </a:bodyPr>
          <a:lstStyle/>
          <a:p>
            <a:pPr algn="ctr"/>
            <a:r>
              <a:rPr lang="ar-IQ" sz="4000" dirty="0"/>
              <a:t>خواص المواد النقية</a:t>
            </a:r>
            <a:endParaRPr lang="fr-FR" sz="4000" dirty="0"/>
          </a:p>
        </p:txBody>
      </p:sp>
      <p:sp>
        <p:nvSpPr>
          <p:cNvPr id="8" name="TextBox 7">
            <a:extLst>
              <a:ext uri="{FF2B5EF4-FFF2-40B4-BE49-F238E27FC236}">
                <a16:creationId xmlns:a16="http://schemas.microsoft.com/office/drawing/2014/main" id="{BBF17182-EC66-4999-8AA1-2E6EBB9FE3DC}"/>
              </a:ext>
            </a:extLst>
          </p:cNvPr>
          <p:cNvSpPr txBox="1"/>
          <p:nvPr/>
        </p:nvSpPr>
        <p:spPr>
          <a:xfrm>
            <a:off x="1626974" y="2458990"/>
            <a:ext cx="10408508" cy="1323439"/>
          </a:xfrm>
          <a:prstGeom prst="rect">
            <a:avLst/>
          </a:prstGeom>
          <a:solidFill>
            <a:schemeClr val="bg1">
              <a:alpha val="68000"/>
            </a:schemeClr>
          </a:solidFill>
          <a:ln>
            <a:noFill/>
          </a:ln>
        </p:spPr>
        <p:txBody>
          <a:bodyPr wrap="square" rtlCol="0">
            <a:spAutoFit/>
          </a:bodyPr>
          <a:lstStyle/>
          <a:p>
            <a:pPr algn="r"/>
            <a:r>
              <a:rPr lang="ar-IQ" sz="4000" dirty="0">
                <a:solidFill>
                  <a:srgbClr val="FF0000"/>
                </a:solidFill>
              </a:rPr>
              <a:t>المادة النقية: </a:t>
            </a:r>
            <a:r>
              <a:rPr lang="ar-IQ" sz="4000" dirty="0"/>
              <a:t>مادة متجانسة لها نفس التركيب الكيمياوي في جميع الاطوار سواء كانت في الحالة الصلبة او السائلة او الغازية</a:t>
            </a:r>
            <a:endParaRPr lang="fr-FR" sz="4000" dirty="0"/>
          </a:p>
        </p:txBody>
      </p:sp>
      <p:sp>
        <p:nvSpPr>
          <p:cNvPr id="9" name="Oval 8">
            <a:extLst>
              <a:ext uri="{FF2B5EF4-FFF2-40B4-BE49-F238E27FC236}">
                <a16:creationId xmlns:a16="http://schemas.microsoft.com/office/drawing/2014/main" id="{11D24B9A-A125-443C-A18A-3E064DE5C0A9}"/>
              </a:ext>
            </a:extLst>
          </p:cNvPr>
          <p:cNvSpPr/>
          <p:nvPr/>
        </p:nvSpPr>
        <p:spPr>
          <a:xfrm>
            <a:off x="5523468" y="4015944"/>
            <a:ext cx="2817340" cy="122331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dirty="0"/>
              <a:t>المادة النقية</a:t>
            </a:r>
            <a:endParaRPr lang="fr-FR" sz="4000" dirty="0"/>
          </a:p>
        </p:txBody>
      </p:sp>
      <p:pic>
        <p:nvPicPr>
          <p:cNvPr id="14" name="Picture 13" descr="A close up of a sign&#10;&#10;Description generated with very high confidence">
            <a:extLst>
              <a:ext uri="{FF2B5EF4-FFF2-40B4-BE49-F238E27FC236}">
                <a16:creationId xmlns:a16="http://schemas.microsoft.com/office/drawing/2014/main" id="{DBC01FB4-40C5-42CC-83FD-8F6517186E13}"/>
              </a:ext>
            </a:extLst>
          </p:cNvPr>
          <p:cNvPicPr>
            <a:picLocks noChangeAspect="1"/>
          </p:cNvPicPr>
          <p:nvPr/>
        </p:nvPicPr>
        <p:blipFill>
          <a:blip r:embed="rId3"/>
          <a:stretch>
            <a:fillRect/>
          </a:stretch>
        </p:blipFill>
        <p:spPr>
          <a:xfrm>
            <a:off x="1962662" y="3978876"/>
            <a:ext cx="1299519" cy="1299519"/>
          </a:xfrm>
          <a:prstGeom prst="rect">
            <a:avLst/>
          </a:prstGeom>
        </p:spPr>
      </p:pic>
      <p:sp>
        <p:nvSpPr>
          <p:cNvPr id="16" name="TextBox 15">
            <a:extLst>
              <a:ext uri="{FF2B5EF4-FFF2-40B4-BE49-F238E27FC236}">
                <a16:creationId xmlns:a16="http://schemas.microsoft.com/office/drawing/2014/main" id="{AB0012FC-870E-49DC-B5DE-69CB95C2624F}"/>
              </a:ext>
            </a:extLst>
          </p:cNvPr>
          <p:cNvSpPr txBox="1"/>
          <p:nvPr/>
        </p:nvSpPr>
        <p:spPr>
          <a:xfrm>
            <a:off x="335531" y="4044224"/>
            <a:ext cx="4522573" cy="1477328"/>
          </a:xfrm>
          <a:prstGeom prst="rect">
            <a:avLst/>
          </a:prstGeom>
          <a:noFill/>
        </p:spPr>
        <p:txBody>
          <a:bodyPr wrap="square" rtlCol="0">
            <a:spAutoFit/>
          </a:bodyPr>
          <a:lstStyle/>
          <a:p>
            <a:pPr algn="ctr"/>
            <a:r>
              <a:rPr lang="ar-IQ" sz="3600" dirty="0"/>
              <a:t>في حال غياب التأثيرات المغناطيسية والكهربائية </a:t>
            </a:r>
            <a:endParaRPr lang="fr-FR" sz="3600" dirty="0"/>
          </a:p>
          <a:p>
            <a:endParaRPr lang="fr-FR" dirty="0"/>
          </a:p>
        </p:txBody>
      </p:sp>
      <p:sp>
        <p:nvSpPr>
          <p:cNvPr id="17" name="Arrow: Right 16">
            <a:extLst>
              <a:ext uri="{FF2B5EF4-FFF2-40B4-BE49-F238E27FC236}">
                <a16:creationId xmlns:a16="http://schemas.microsoft.com/office/drawing/2014/main" id="{49BBA61E-ABFE-4591-A00A-B36230F1D028}"/>
              </a:ext>
            </a:extLst>
          </p:cNvPr>
          <p:cNvSpPr/>
          <p:nvPr/>
        </p:nvSpPr>
        <p:spPr>
          <a:xfrm>
            <a:off x="4658495" y="4423718"/>
            <a:ext cx="691978" cy="42013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w: Right 17">
            <a:extLst>
              <a:ext uri="{FF2B5EF4-FFF2-40B4-BE49-F238E27FC236}">
                <a16:creationId xmlns:a16="http://schemas.microsoft.com/office/drawing/2014/main" id="{610ECA92-436A-41B5-88EE-E7A4B52292BD}"/>
              </a:ext>
            </a:extLst>
          </p:cNvPr>
          <p:cNvSpPr/>
          <p:nvPr/>
        </p:nvSpPr>
        <p:spPr>
          <a:xfrm>
            <a:off x="8517922" y="4464907"/>
            <a:ext cx="691978" cy="42013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Box 18">
            <a:extLst>
              <a:ext uri="{FF2B5EF4-FFF2-40B4-BE49-F238E27FC236}">
                <a16:creationId xmlns:a16="http://schemas.microsoft.com/office/drawing/2014/main" id="{AF93163F-9D73-4D44-8D39-CAECB5CC9890}"/>
              </a:ext>
            </a:extLst>
          </p:cNvPr>
          <p:cNvSpPr txBox="1"/>
          <p:nvPr/>
        </p:nvSpPr>
        <p:spPr>
          <a:xfrm>
            <a:off x="9333470" y="4300151"/>
            <a:ext cx="2858530" cy="1477328"/>
          </a:xfrm>
          <a:prstGeom prst="rect">
            <a:avLst/>
          </a:prstGeom>
          <a:noFill/>
        </p:spPr>
        <p:txBody>
          <a:bodyPr wrap="square" rtlCol="0">
            <a:spAutoFit/>
          </a:bodyPr>
          <a:lstStyle/>
          <a:p>
            <a:pPr algn="ctr"/>
            <a:r>
              <a:rPr lang="ar-IQ" sz="3600" dirty="0"/>
              <a:t>مادة </a:t>
            </a:r>
            <a:r>
              <a:rPr lang="ar-IQ" sz="3600" dirty="0" err="1"/>
              <a:t>ثرموديناميكية</a:t>
            </a:r>
            <a:r>
              <a:rPr lang="ar-IQ" sz="3600" dirty="0"/>
              <a:t> بسيطة</a:t>
            </a:r>
            <a:endParaRPr lang="fr-FR" sz="3600" dirty="0"/>
          </a:p>
          <a:p>
            <a:endParaRPr lang="fr-FR" dirty="0"/>
          </a:p>
        </p:txBody>
      </p:sp>
      <p:sp>
        <p:nvSpPr>
          <p:cNvPr id="20" name="Arrow: Down 19">
            <a:extLst>
              <a:ext uri="{FF2B5EF4-FFF2-40B4-BE49-F238E27FC236}">
                <a16:creationId xmlns:a16="http://schemas.microsoft.com/office/drawing/2014/main" id="{5FF8CFDB-1E7D-46FB-B533-A621652B0369}"/>
              </a:ext>
            </a:extLst>
          </p:cNvPr>
          <p:cNvSpPr/>
          <p:nvPr/>
        </p:nvSpPr>
        <p:spPr>
          <a:xfrm>
            <a:off x="6635578" y="5350476"/>
            <a:ext cx="407773" cy="605481"/>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Box 20">
            <a:extLst>
              <a:ext uri="{FF2B5EF4-FFF2-40B4-BE49-F238E27FC236}">
                <a16:creationId xmlns:a16="http://schemas.microsoft.com/office/drawing/2014/main" id="{9D815A8A-87F5-467E-9C80-11E39B3D6720}"/>
              </a:ext>
            </a:extLst>
          </p:cNvPr>
          <p:cNvSpPr txBox="1"/>
          <p:nvPr/>
        </p:nvSpPr>
        <p:spPr>
          <a:xfrm>
            <a:off x="5333999" y="5934670"/>
            <a:ext cx="2858530" cy="923330"/>
          </a:xfrm>
          <a:prstGeom prst="rect">
            <a:avLst/>
          </a:prstGeom>
          <a:noFill/>
        </p:spPr>
        <p:txBody>
          <a:bodyPr wrap="square" rtlCol="0">
            <a:spAutoFit/>
          </a:bodyPr>
          <a:lstStyle/>
          <a:p>
            <a:pPr algn="ctr"/>
            <a:r>
              <a:rPr lang="ar-IQ" sz="3600" dirty="0"/>
              <a:t>غاز</a:t>
            </a:r>
            <a:endParaRPr lang="fr-FR" sz="3600" dirty="0"/>
          </a:p>
          <a:p>
            <a:endParaRPr lang="fr-FR" dirty="0"/>
          </a:p>
        </p:txBody>
      </p:sp>
      <p:pic>
        <p:nvPicPr>
          <p:cNvPr id="23" name="Picture 22" descr="A picture containing photo, monitor, sitting&#10;&#10;Description generated with high confidence">
            <a:extLst>
              <a:ext uri="{FF2B5EF4-FFF2-40B4-BE49-F238E27FC236}">
                <a16:creationId xmlns:a16="http://schemas.microsoft.com/office/drawing/2014/main" id="{B654D907-D6CF-4B74-8EBF-46C55000F006}"/>
              </a:ext>
            </a:extLst>
          </p:cNvPr>
          <p:cNvPicPr>
            <a:picLocks noChangeAspect="1"/>
          </p:cNvPicPr>
          <p:nvPr/>
        </p:nvPicPr>
        <p:blipFill>
          <a:blip r:embed="rId4"/>
          <a:stretch>
            <a:fillRect/>
          </a:stretch>
        </p:blipFill>
        <p:spPr>
          <a:xfrm>
            <a:off x="605480" y="335959"/>
            <a:ext cx="4003589" cy="1922359"/>
          </a:xfrm>
          <a:prstGeom prst="rect">
            <a:avLst/>
          </a:prstGeom>
        </p:spPr>
      </p:pic>
    </p:spTree>
    <p:extLst>
      <p:ext uri="{BB962C8B-B14F-4D97-AF65-F5344CB8AC3E}">
        <p14:creationId xmlns:p14="http://schemas.microsoft.com/office/powerpoint/2010/main" val="272753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6" grpId="0"/>
      <p:bldP spid="17" grpId="0" animBg="1"/>
      <p:bldP spid="18" grpId="0" animBg="1"/>
      <p:bldP spid="19" grpId="0"/>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F09F66-DDFC-499B-B4AE-215FF7FF2698}"/>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92F17398-7920-4E5E-8D77-9B0D4BBB417F}"/>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Oval 5">
            <a:extLst>
              <a:ext uri="{FF2B5EF4-FFF2-40B4-BE49-F238E27FC236}">
                <a16:creationId xmlns:a16="http://schemas.microsoft.com/office/drawing/2014/main" id="{11929E64-F083-490E-99EC-3D2811DD6228}"/>
              </a:ext>
            </a:extLst>
          </p:cNvPr>
          <p:cNvSpPr/>
          <p:nvPr/>
        </p:nvSpPr>
        <p:spPr>
          <a:xfrm>
            <a:off x="4250724" y="951471"/>
            <a:ext cx="4114800" cy="165580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dirty="0"/>
              <a:t>تحدد المادة النقية بشرطين</a:t>
            </a:r>
            <a:endParaRPr lang="fr-FR" sz="4000" dirty="0"/>
          </a:p>
        </p:txBody>
      </p:sp>
      <p:sp>
        <p:nvSpPr>
          <p:cNvPr id="9" name="Arrow: Down 8">
            <a:extLst>
              <a:ext uri="{FF2B5EF4-FFF2-40B4-BE49-F238E27FC236}">
                <a16:creationId xmlns:a16="http://schemas.microsoft.com/office/drawing/2014/main" id="{81EAE1AB-C59C-44F0-8866-8E261D0D7121}"/>
              </a:ext>
            </a:extLst>
          </p:cNvPr>
          <p:cNvSpPr/>
          <p:nvPr/>
        </p:nvSpPr>
        <p:spPr>
          <a:xfrm rot="2564532">
            <a:off x="4601523" y="2541461"/>
            <a:ext cx="710113" cy="1165958"/>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row: Down 9">
            <a:extLst>
              <a:ext uri="{FF2B5EF4-FFF2-40B4-BE49-F238E27FC236}">
                <a16:creationId xmlns:a16="http://schemas.microsoft.com/office/drawing/2014/main" id="{FD20835B-4F34-4396-BEC4-F89074BDB2C8}"/>
              </a:ext>
            </a:extLst>
          </p:cNvPr>
          <p:cNvSpPr/>
          <p:nvPr/>
        </p:nvSpPr>
        <p:spPr>
          <a:xfrm rot="18852643">
            <a:off x="7336486" y="2533221"/>
            <a:ext cx="710113" cy="1165958"/>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0">
            <a:extLst>
              <a:ext uri="{FF2B5EF4-FFF2-40B4-BE49-F238E27FC236}">
                <a16:creationId xmlns:a16="http://schemas.microsoft.com/office/drawing/2014/main" id="{7ADA3FDA-C231-4568-A533-9327EF41810C}"/>
              </a:ext>
            </a:extLst>
          </p:cNvPr>
          <p:cNvSpPr txBox="1"/>
          <p:nvPr/>
        </p:nvSpPr>
        <p:spPr>
          <a:xfrm>
            <a:off x="7179275" y="3793525"/>
            <a:ext cx="2669060" cy="646331"/>
          </a:xfrm>
          <a:prstGeom prst="rect">
            <a:avLst/>
          </a:prstGeom>
          <a:noFill/>
        </p:spPr>
        <p:txBody>
          <a:bodyPr wrap="square" rtlCol="0">
            <a:spAutoFit/>
          </a:bodyPr>
          <a:lstStyle/>
          <a:p>
            <a:pPr algn="r"/>
            <a:r>
              <a:rPr lang="ar-IQ" sz="3600" dirty="0"/>
              <a:t>الشرط الكيميائي</a:t>
            </a:r>
            <a:endParaRPr lang="fr-FR" sz="3600" dirty="0"/>
          </a:p>
        </p:txBody>
      </p:sp>
      <p:sp>
        <p:nvSpPr>
          <p:cNvPr id="12" name="TextBox 11">
            <a:extLst>
              <a:ext uri="{FF2B5EF4-FFF2-40B4-BE49-F238E27FC236}">
                <a16:creationId xmlns:a16="http://schemas.microsoft.com/office/drawing/2014/main" id="{0512B4D1-B71F-49A2-89AD-3D9879F97C63}"/>
              </a:ext>
            </a:extLst>
          </p:cNvPr>
          <p:cNvSpPr txBox="1"/>
          <p:nvPr/>
        </p:nvSpPr>
        <p:spPr>
          <a:xfrm>
            <a:off x="3093307" y="3797644"/>
            <a:ext cx="2669060" cy="646331"/>
          </a:xfrm>
          <a:prstGeom prst="rect">
            <a:avLst/>
          </a:prstGeom>
          <a:noFill/>
        </p:spPr>
        <p:txBody>
          <a:bodyPr wrap="square" rtlCol="0">
            <a:spAutoFit/>
          </a:bodyPr>
          <a:lstStyle/>
          <a:p>
            <a:pPr algn="r"/>
            <a:r>
              <a:rPr lang="ar-IQ" sz="3600" dirty="0"/>
              <a:t>الشرط الفيزيائي</a:t>
            </a:r>
            <a:endParaRPr lang="fr-FR" sz="3600" dirty="0"/>
          </a:p>
        </p:txBody>
      </p:sp>
    </p:spTree>
    <p:extLst>
      <p:ext uri="{BB962C8B-B14F-4D97-AF65-F5344CB8AC3E}">
        <p14:creationId xmlns:p14="http://schemas.microsoft.com/office/powerpoint/2010/main" val="417628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F4FBBE5-6E76-4AF1-B4F1-DF42CB99554F}"/>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615A47E2-5D9D-46D9-A723-E166247B4E3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TextBox 5">
            <a:extLst>
              <a:ext uri="{FF2B5EF4-FFF2-40B4-BE49-F238E27FC236}">
                <a16:creationId xmlns:a16="http://schemas.microsoft.com/office/drawing/2014/main" id="{8AFB60DD-B60C-4571-9F49-3E5E42040684}"/>
              </a:ext>
            </a:extLst>
          </p:cNvPr>
          <p:cNvSpPr txBox="1"/>
          <p:nvPr/>
        </p:nvSpPr>
        <p:spPr>
          <a:xfrm>
            <a:off x="7166919" y="383059"/>
            <a:ext cx="4473146" cy="707886"/>
          </a:xfrm>
          <a:prstGeom prst="rect">
            <a:avLst/>
          </a:prstGeom>
          <a:noFill/>
        </p:spPr>
        <p:txBody>
          <a:bodyPr wrap="square" rtlCol="0">
            <a:spAutoFit/>
          </a:bodyPr>
          <a:lstStyle/>
          <a:p>
            <a:pPr algn="r"/>
            <a:r>
              <a:rPr lang="ar-IQ" sz="4000" dirty="0">
                <a:solidFill>
                  <a:srgbClr val="FF0000"/>
                </a:solidFill>
              </a:rPr>
              <a:t>اطوار المادة النقية:</a:t>
            </a:r>
            <a:endParaRPr lang="fr-FR" sz="4000" dirty="0">
              <a:solidFill>
                <a:srgbClr val="FF0000"/>
              </a:solidFill>
            </a:endParaRPr>
          </a:p>
        </p:txBody>
      </p:sp>
      <p:sp>
        <p:nvSpPr>
          <p:cNvPr id="11" name="TextBox 10">
            <a:extLst>
              <a:ext uri="{FF2B5EF4-FFF2-40B4-BE49-F238E27FC236}">
                <a16:creationId xmlns:a16="http://schemas.microsoft.com/office/drawing/2014/main" id="{D3853C8D-76A7-4A05-AD3A-9C7C08193FCA}"/>
              </a:ext>
            </a:extLst>
          </p:cNvPr>
          <p:cNvSpPr txBox="1"/>
          <p:nvPr/>
        </p:nvSpPr>
        <p:spPr>
          <a:xfrm>
            <a:off x="963827" y="4955059"/>
            <a:ext cx="2508421" cy="646331"/>
          </a:xfrm>
          <a:prstGeom prst="rect">
            <a:avLst/>
          </a:prstGeom>
          <a:noFill/>
        </p:spPr>
        <p:txBody>
          <a:bodyPr wrap="square" rtlCol="0">
            <a:spAutoFit/>
          </a:bodyPr>
          <a:lstStyle/>
          <a:p>
            <a:pPr algn="ctr"/>
            <a:r>
              <a:rPr lang="ar-IQ" sz="3600" dirty="0"/>
              <a:t>الحالة الصلبة</a:t>
            </a:r>
            <a:endParaRPr lang="fr-FR" sz="3600" dirty="0"/>
          </a:p>
        </p:txBody>
      </p:sp>
      <p:sp>
        <p:nvSpPr>
          <p:cNvPr id="13" name="TextBox 12">
            <a:extLst>
              <a:ext uri="{FF2B5EF4-FFF2-40B4-BE49-F238E27FC236}">
                <a16:creationId xmlns:a16="http://schemas.microsoft.com/office/drawing/2014/main" id="{5B40AD1A-A6DB-4279-9157-1FE2A4CB9F29}"/>
              </a:ext>
            </a:extLst>
          </p:cNvPr>
          <p:cNvSpPr txBox="1"/>
          <p:nvPr/>
        </p:nvSpPr>
        <p:spPr>
          <a:xfrm>
            <a:off x="4514335" y="4946821"/>
            <a:ext cx="2508421" cy="646331"/>
          </a:xfrm>
          <a:prstGeom prst="rect">
            <a:avLst/>
          </a:prstGeom>
          <a:noFill/>
        </p:spPr>
        <p:txBody>
          <a:bodyPr wrap="square" rtlCol="0">
            <a:spAutoFit/>
          </a:bodyPr>
          <a:lstStyle/>
          <a:p>
            <a:pPr algn="ctr"/>
            <a:r>
              <a:rPr lang="ar-IQ" sz="3600" dirty="0"/>
              <a:t>الحالة السائلة</a:t>
            </a:r>
            <a:endParaRPr lang="fr-FR" sz="3600" dirty="0"/>
          </a:p>
        </p:txBody>
      </p:sp>
      <p:sp>
        <p:nvSpPr>
          <p:cNvPr id="14" name="TextBox 13">
            <a:extLst>
              <a:ext uri="{FF2B5EF4-FFF2-40B4-BE49-F238E27FC236}">
                <a16:creationId xmlns:a16="http://schemas.microsoft.com/office/drawing/2014/main" id="{F3598812-CBB2-47AF-AFBC-905271592D6B}"/>
              </a:ext>
            </a:extLst>
          </p:cNvPr>
          <p:cNvSpPr txBox="1"/>
          <p:nvPr/>
        </p:nvSpPr>
        <p:spPr>
          <a:xfrm>
            <a:off x="7842422" y="4950940"/>
            <a:ext cx="2508421" cy="646331"/>
          </a:xfrm>
          <a:prstGeom prst="rect">
            <a:avLst/>
          </a:prstGeom>
          <a:noFill/>
        </p:spPr>
        <p:txBody>
          <a:bodyPr wrap="square" rtlCol="0">
            <a:spAutoFit/>
          </a:bodyPr>
          <a:lstStyle/>
          <a:p>
            <a:pPr algn="ctr"/>
            <a:r>
              <a:rPr lang="ar-IQ" sz="3600" dirty="0"/>
              <a:t>الحالة الغازية</a:t>
            </a:r>
            <a:endParaRPr lang="fr-FR" sz="3600" dirty="0"/>
          </a:p>
        </p:txBody>
      </p:sp>
      <p:pic>
        <p:nvPicPr>
          <p:cNvPr id="16" name="Picture 15">
            <a:extLst>
              <a:ext uri="{FF2B5EF4-FFF2-40B4-BE49-F238E27FC236}">
                <a16:creationId xmlns:a16="http://schemas.microsoft.com/office/drawing/2014/main" id="{0A80B662-3BF7-48B0-A71E-8F4EEE7A04C7}"/>
              </a:ext>
            </a:extLst>
          </p:cNvPr>
          <p:cNvPicPr>
            <a:picLocks noChangeAspect="1"/>
          </p:cNvPicPr>
          <p:nvPr/>
        </p:nvPicPr>
        <p:blipFill>
          <a:blip r:embed="rId3"/>
          <a:stretch>
            <a:fillRect/>
          </a:stretch>
        </p:blipFill>
        <p:spPr>
          <a:xfrm>
            <a:off x="180535" y="1383957"/>
            <a:ext cx="3892648" cy="3419218"/>
          </a:xfrm>
          <a:prstGeom prst="rect">
            <a:avLst/>
          </a:prstGeom>
        </p:spPr>
      </p:pic>
      <p:pic>
        <p:nvPicPr>
          <p:cNvPr id="18" name="Picture 17">
            <a:extLst>
              <a:ext uri="{FF2B5EF4-FFF2-40B4-BE49-F238E27FC236}">
                <a16:creationId xmlns:a16="http://schemas.microsoft.com/office/drawing/2014/main" id="{B3C2B044-69A8-4B88-8932-841407EB4E8E}"/>
              </a:ext>
            </a:extLst>
          </p:cNvPr>
          <p:cNvPicPr>
            <a:picLocks noChangeAspect="1"/>
          </p:cNvPicPr>
          <p:nvPr/>
        </p:nvPicPr>
        <p:blipFill>
          <a:blip r:embed="rId4"/>
          <a:stretch>
            <a:fillRect/>
          </a:stretch>
        </p:blipFill>
        <p:spPr>
          <a:xfrm>
            <a:off x="4361549" y="1380095"/>
            <a:ext cx="2644642" cy="3439040"/>
          </a:xfrm>
          <a:prstGeom prst="rect">
            <a:avLst/>
          </a:prstGeom>
        </p:spPr>
      </p:pic>
      <p:pic>
        <p:nvPicPr>
          <p:cNvPr id="20" name="Picture 19">
            <a:extLst>
              <a:ext uri="{FF2B5EF4-FFF2-40B4-BE49-F238E27FC236}">
                <a16:creationId xmlns:a16="http://schemas.microsoft.com/office/drawing/2014/main" id="{9FDC857A-9D03-44AD-A603-26A071CBC97C}"/>
              </a:ext>
            </a:extLst>
          </p:cNvPr>
          <p:cNvPicPr>
            <a:picLocks noChangeAspect="1"/>
          </p:cNvPicPr>
          <p:nvPr/>
        </p:nvPicPr>
        <p:blipFill>
          <a:blip r:embed="rId5"/>
          <a:stretch>
            <a:fillRect/>
          </a:stretch>
        </p:blipFill>
        <p:spPr>
          <a:xfrm>
            <a:off x="7318044" y="1445741"/>
            <a:ext cx="4146838" cy="3352027"/>
          </a:xfrm>
          <a:prstGeom prst="rect">
            <a:avLst/>
          </a:prstGeom>
        </p:spPr>
      </p:pic>
    </p:spTree>
    <p:extLst>
      <p:ext uri="{BB962C8B-B14F-4D97-AF65-F5344CB8AC3E}">
        <p14:creationId xmlns:p14="http://schemas.microsoft.com/office/powerpoint/2010/main" val="25191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9B05F1E-7DC1-40CA-855E-38F389B33D47}"/>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E0040602-FDCF-45D1-A5E6-8FEF4B26AEE2}"/>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TextBox 5">
            <a:extLst>
              <a:ext uri="{FF2B5EF4-FFF2-40B4-BE49-F238E27FC236}">
                <a16:creationId xmlns:a16="http://schemas.microsoft.com/office/drawing/2014/main" id="{152B0F77-0BFF-4063-8CAC-8A2039DA3E96}"/>
              </a:ext>
            </a:extLst>
          </p:cNvPr>
          <p:cNvSpPr txBox="1"/>
          <p:nvPr/>
        </p:nvSpPr>
        <p:spPr>
          <a:xfrm>
            <a:off x="1614617" y="135920"/>
            <a:ext cx="10408508" cy="1323439"/>
          </a:xfrm>
          <a:prstGeom prst="rect">
            <a:avLst/>
          </a:prstGeom>
          <a:solidFill>
            <a:schemeClr val="bg1">
              <a:alpha val="68000"/>
            </a:schemeClr>
          </a:solidFill>
          <a:ln>
            <a:solidFill>
              <a:srgbClr val="595959"/>
            </a:solidFill>
          </a:ln>
        </p:spPr>
        <p:txBody>
          <a:bodyPr wrap="square" rtlCol="0">
            <a:spAutoFit/>
          </a:bodyPr>
          <a:lstStyle/>
          <a:p>
            <a:pPr algn="r"/>
            <a:r>
              <a:rPr lang="ar-IQ" sz="4000" dirty="0">
                <a:solidFill>
                  <a:srgbClr val="FF0000"/>
                </a:solidFill>
              </a:rPr>
              <a:t>تغير حالة المادة: </a:t>
            </a:r>
            <a:r>
              <a:rPr lang="ar-IQ" sz="4000" dirty="0"/>
              <a:t>هي حالة المادة كدالة لدرجة الحرارة مع الحجم تحت ضغط ثابت</a:t>
            </a:r>
            <a:endParaRPr lang="fr-FR" sz="4000" dirty="0"/>
          </a:p>
        </p:txBody>
      </p:sp>
      <p:pic>
        <p:nvPicPr>
          <p:cNvPr id="8" name="Picture 7" descr="A picture containing text&#10;&#10;Description generated with very high confidence">
            <a:extLst>
              <a:ext uri="{FF2B5EF4-FFF2-40B4-BE49-F238E27FC236}">
                <a16:creationId xmlns:a16="http://schemas.microsoft.com/office/drawing/2014/main" id="{8F6C1AC1-1205-43FF-8A14-59421F4EDAF5}"/>
              </a:ext>
            </a:extLst>
          </p:cNvPr>
          <p:cNvPicPr>
            <a:picLocks noChangeAspect="1"/>
          </p:cNvPicPr>
          <p:nvPr/>
        </p:nvPicPr>
        <p:blipFill>
          <a:blip r:embed="rId2"/>
          <a:stretch>
            <a:fillRect/>
          </a:stretch>
        </p:blipFill>
        <p:spPr>
          <a:xfrm>
            <a:off x="1396313" y="1594409"/>
            <a:ext cx="6380978" cy="4160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lowchart: Terminator 10">
            <a:extLst>
              <a:ext uri="{FF2B5EF4-FFF2-40B4-BE49-F238E27FC236}">
                <a16:creationId xmlns:a16="http://schemas.microsoft.com/office/drawing/2014/main" id="{94D79A55-2823-42EA-80D5-BB80C1190816}"/>
              </a:ext>
            </a:extLst>
          </p:cNvPr>
          <p:cNvSpPr/>
          <p:nvPr/>
        </p:nvSpPr>
        <p:spPr>
          <a:xfrm>
            <a:off x="3750734" y="2819400"/>
            <a:ext cx="846666" cy="372533"/>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غاز</a:t>
            </a:r>
            <a:endParaRPr lang="fr-FR" dirty="0">
              <a:solidFill>
                <a:schemeClr val="tx1"/>
              </a:solidFill>
            </a:endParaRPr>
          </a:p>
        </p:txBody>
      </p:sp>
      <p:sp>
        <p:nvSpPr>
          <p:cNvPr id="12" name="Flowchart: Terminator 11">
            <a:extLst>
              <a:ext uri="{FF2B5EF4-FFF2-40B4-BE49-F238E27FC236}">
                <a16:creationId xmlns:a16="http://schemas.microsoft.com/office/drawing/2014/main" id="{4FA3B3F0-5EEE-4D84-8A58-BB2A89D516EE}"/>
              </a:ext>
            </a:extLst>
          </p:cNvPr>
          <p:cNvSpPr/>
          <p:nvPr/>
        </p:nvSpPr>
        <p:spPr>
          <a:xfrm>
            <a:off x="5985934" y="5080000"/>
            <a:ext cx="846666" cy="372533"/>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سائل</a:t>
            </a:r>
            <a:endParaRPr lang="fr-FR" dirty="0">
              <a:solidFill>
                <a:schemeClr val="tx1"/>
              </a:solidFill>
            </a:endParaRPr>
          </a:p>
        </p:txBody>
      </p:sp>
      <p:sp>
        <p:nvSpPr>
          <p:cNvPr id="13" name="Flowchart: Terminator 12">
            <a:extLst>
              <a:ext uri="{FF2B5EF4-FFF2-40B4-BE49-F238E27FC236}">
                <a16:creationId xmlns:a16="http://schemas.microsoft.com/office/drawing/2014/main" id="{860DC55C-D83B-4799-A3AA-511B39C574F4}"/>
              </a:ext>
            </a:extLst>
          </p:cNvPr>
          <p:cNvSpPr/>
          <p:nvPr/>
        </p:nvSpPr>
        <p:spPr>
          <a:xfrm>
            <a:off x="1811868" y="5088467"/>
            <a:ext cx="846666" cy="372533"/>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tx1"/>
                </a:solidFill>
              </a:rPr>
              <a:t>صلب</a:t>
            </a:r>
            <a:endParaRPr lang="fr-FR" dirty="0">
              <a:solidFill>
                <a:schemeClr val="tx1"/>
              </a:solidFill>
            </a:endParaRPr>
          </a:p>
        </p:txBody>
      </p:sp>
      <p:sp>
        <p:nvSpPr>
          <p:cNvPr id="14" name="TextBox 13">
            <a:extLst>
              <a:ext uri="{FF2B5EF4-FFF2-40B4-BE49-F238E27FC236}">
                <a16:creationId xmlns:a16="http://schemas.microsoft.com/office/drawing/2014/main" id="{66C6B517-90C6-43BF-9DDD-A085C1D2CF50}"/>
              </a:ext>
            </a:extLst>
          </p:cNvPr>
          <p:cNvSpPr txBox="1"/>
          <p:nvPr/>
        </p:nvSpPr>
        <p:spPr>
          <a:xfrm rot="18153386">
            <a:off x="2353012" y="3404545"/>
            <a:ext cx="866273" cy="369332"/>
          </a:xfrm>
          <a:prstGeom prst="rect">
            <a:avLst/>
          </a:prstGeom>
          <a:solidFill>
            <a:schemeClr val="bg1"/>
          </a:solidFill>
        </p:spPr>
        <p:txBody>
          <a:bodyPr wrap="square" rtlCol="0">
            <a:spAutoFit/>
          </a:bodyPr>
          <a:lstStyle/>
          <a:p>
            <a:pPr algn="ctr"/>
            <a:r>
              <a:rPr lang="ar-IQ" dirty="0"/>
              <a:t>تسامي</a:t>
            </a:r>
            <a:endParaRPr lang="fr-FR" dirty="0"/>
          </a:p>
        </p:txBody>
      </p:sp>
      <p:sp>
        <p:nvSpPr>
          <p:cNvPr id="15" name="TextBox 14">
            <a:extLst>
              <a:ext uri="{FF2B5EF4-FFF2-40B4-BE49-F238E27FC236}">
                <a16:creationId xmlns:a16="http://schemas.microsoft.com/office/drawing/2014/main" id="{D83F12DB-1662-4314-A8FF-A283B052C8D2}"/>
              </a:ext>
            </a:extLst>
          </p:cNvPr>
          <p:cNvSpPr txBox="1"/>
          <p:nvPr/>
        </p:nvSpPr>
        <p:spPr>
          <a:xfrm>
            <a:off x="3563746" y="4361278"/>
            <a:ext cx="866273" cy="369332"/>
          </a:xfrm>
          <a:prstGeom prst="rect">
            <a:avLst/>
          </a:prstGeom>
          <a:solidFill>
            <a:schemeClr val="bg1"/>
          </a:solidFill>
        </p:spPr>
        <p:txBody>
          <a:bodyPr wrap="square" rtlCol="0">
            <a:spAutoFit/>
          </a:bodyPr>
          <a:lstStyle/>
          <a:p>
            <a:pPr algn="ctr"/>
            <a:r>
              <a:rPr lang="ar-IQ" dirty="0"/>
              <a:t>انصهار</a:t>
            </a:r>
            <a:endParaRPr lang="fr-FR" dirty="0"/>
          </a:p>
        </p:txBody>
      </p:sp>
      <p:sp>
        <p:nvSpPr>
          <p:cNvPr id="16" name="TextBox 15">
            <a:extLst>
              <a:ext uri="{FF2B5EF4-FFF2-40B4-BE49-F238E27FC236}">
                <a16:creationId xmlns:a16="http://schemas.microsoft.com/office/drawing/2014/main" id="{FA34B636-D3D0-4CAA-91D4-8DEAD8CCC43E}"/>
              </a:ext>
            </a:extLst>
          </p:cNvPr>
          <p:cNvSpPr txBox="1"/>
          <p:nvPr/>
        </p:nvSpPr>
        <p:spPr>
          <a:xfrm>
            <a:off x="3606080" y="5191009"/>
            <a:ext cx="866273" cy="369332"/>
          </a:xfrm>
          <a:prstGeom prst="rect">
            <a:avLst/>
          </a:prstGeom>
          <a:solidFill>
            <a:schemeClr val="bg1"/>
          </a:solidFill>
        </p:spPr>
        <p:txBody>
          <a:bodyPr wrap="square" rtlCol="0">
            <a:spAutoFit/>
          </a:bodyPr>
          <a:lstStyle/>
          <a:p>
            <a:pPr algn="ctr"/>
            <a:r>
              <a:rPr lang="ar-IQ" dirty="0"/>
              <a:t>تجميد</a:t>
            </a:r>
            <a:endParaRPr lang="fr-FR" dirty="0"/>
          </a:p>
        </p:txBody>
      </p:sp>
      <p:sp>
        <p:nvSpPr>
          <p:cNvPr id="18" name="Flowchart: Terminator 17">
            <a:extLst>
              <a:ext uri="{FF2B5EF4-FFF2-40B4-BE49-F238E27FC236}">
                <a16:creationId xmlns:a16="http://schemas.microsoft.com/office/drawing/2014/main" id="{AFE216F7-AE48-4E7C-8A0C-37EECEA590A4}"/>
              </a:ext>
            </a:extLst>
          </p:cNvPr>
          <p:cNvSpPr/>
          <p:nvPr/>
        </p:nvSpPr>
        <p:spPr>
          <a:xfrm>
            <a:off x="3793066" y="4876799"/>
            <a:ext cx="626533" cy="186267"/>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owchart: Terminator 18">
            <a:extLst>
              <a:ext uri="{FF2B5EF4-FFF2-40B4-BE49-F238E27FC236}">
                <a16:creationId xmlns:a16="http://schemas.microsoft.com/office/drawing/2014/main" id="{898BFDDD-3834-416D-A857-16D198141B0E}"/>
              </a:ext>
            </a:extLst>
          </p:cNvPr>
          <p:cNvSpPr/>
          <p:nvPr/>
        </p:nvSpPr>
        <p:spPr>
          <a:xfrm rot="3435223">
            <a:off x="4881444" y="3833280"/>
            <a:ext cx="818388" cy="15909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Box 19">
            <a:extLst>
              <a:ext uri="{FF2B5EF4-FFF2-40B4-BE49-F238E27FC236}">
                <a16:creationId xmlns:a16="http://schemas.microsoft.com/office/drawing/2014/main" id="{B2A198EF-5DA5-4196-9B6E-E099905DAB04}"/>
              </a:ext>
            </a:extLst>
          </p:cNvPr>
          <p:cNvSpPr txBox="1"/>
          <p:nvPr/>
        </p:nvSpPr>
        <p:spPr>
          <a:xfrm rot="3529597">
            <a:off x="4554350" y="4014145"/>
            <a:ext cx="866273" cy="369332"/>
          </a:xfrm>
          <a:prstGeom prst="rect">
            <a:avLst/>
          </a:prstGeom>
          <a:solidFill>
            <a:schemeClr val="bg1"/>
          </a:solidFill>
        </p:spPr>
        <p:txBody>
          <a:bodyPr wrap="square" rtlCol="0">
            <a:spAutoFit/>
          </a:bodyPr>
          <a:lstStyle/>
          <a:p>
            <a:pPr algn="ctr"/>
            <a:r>
              <a:rPr lang="ar-IQ" dirty="0"/>
              <a:t>تبخير</a:t>
            </a:r>
            <a:endParaRPr lang="fr-FR" dirty="0"/>
          </a:p>
        </p:txBody>
      </p:sp>
      <p:sp>
        <p:nvSpPr>
          <p:cNvPr id="21" name="TextBox 20">
            <a:extLst>
              <a:ext uri="{FF2B5EF4-FFF2-40B4-BE49-F238E27FC236}">
                <a16:creationId xmlns:a16="http://schemas.microsoft.com/office/drawing/2014/main" id="{45E01056-9FC5-43A2-9FFB-5E724653FE07}"/>
              </a:ext>
            </a:extLst>
          </p:cNvPr>
          <p:cNvSpPr txBox="1"/>
          <p:nvPr/>
        </p:nvSpPr>
        <p:spPr>
          <a:xfrm rot="3529597">
            <a:off x="5172520" y="3360112"/>
            <a:ext cx="900945" cy="369332"/>
          </a:xfrm>
          <a:prstGeom prst="rect">
            <a:avLst/>
          </a:prstGeom>
          <a:solidFill>
            <a:schemeClr val="bg1"/>
          </a:solidFill>
        </p:spPr>
        <p:txBody>
          <a:bodyPr wrap="square" rtlCol="0">
            <a:spAutoFit/>
          </a:bodyPr>
          <a:lstStyle/>
          <a:p>
            <a:pPr algn="ctr"/>
            <a:r>
              <a:rPr lang="ar-IQ" dirty="0"/>
              <a:t>تكثيف</a:t>
            </a:r>
            <a:endParaRPr lang="fr-FR" dirty="0"/>
          </a:p>
        </p:txBody>
      </p:sp>
      <p:pic>
        <p:nvPicPr>
          <p:cNvPr id="23" name="Picture 22" descr="A screenshot of a cell phone&#10;&#10;Description generated with very high confidence">
            <a:extLst>
              <a:ext uri="{FF2B5EF4-FFF2-40B4-BE49-F238E27FC236}">
                <a16:creationId xmlns:a16="http://schemas.microsoft.com/office/drawing/2014/main" id="{6AB882A6-D982-4BCE-B17C-0B9010B29B86}"/>
              </a:ext>
            </a:extLst>
          </p:cNvPr>
          <p:cNvPicPr>
            <a:picLocks noChangeAspect="1"/>
          </p:cNvPicPr>
          <p:nvPr/>
        </p:nvPicPr>
        <p:blipFill>
          <a:blip r:embed="rId3"/>
          <a:stretch>
            <a:fillRect/>
          </a:stretch>
        </p:blipFill>
        <p:spPr>
          <a:xfrm>
            <a:off x="1391011" y="1808690"/>
            <a:ext cx="9301982" cy="3178177"/>
          </a:xfrm>
          <a:prstGeom prst="rect">
            <a:avLst/>
          </a:prstGeom>
        </p:spPr>
      </p:pic>
    </p:spTree>
    <p:extLst>
      <p:ext uri="{BB962C8B-B14F-4D97-AF65-F5344CB8AC3E}">
        <p14:creationId xmlns:p14="http://schemas.microsoft.com/office/powerpoint/2010/main" val="123448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ppt_x"/>
                                          </p:val>
                                        </p:tav>
                                      </p:tavLst>
                                    </p:anim>
                                    <p:anim calcmode="lin" valueType="num">
                                      <p:cBhvr additive="base">
                                        <p:cTn id="35" dur="500"/>
                                        <p:tgtEl>
                                          <p:spTgt spid="11"/>
                                        </p:tgtEl>
                                        <p:attrNameLst>
                                          <p:attrName>ppt_y</p:attrName>
                                        </p:attrNameLst>
                                      </p:cBhvr>
                                      <p:tavLst>
                                        <p:tav tm="0">
                                          <p:val>
                                            <p:strVal val="ppt_y"/>
                                          </p:val>
                                        </p:tav>
                                        <p:tav tm="100000">
                                          <p:val>
                                            <p:strVal val="1+ppt_h/2"/>
                                          </p:val>
                                        </p:tav>
                                      </p:tavLst>
                                    </p:anim>
                                    <p:set>
                                      <p:cBhvr>
                                        <p:cTn id="36" dur="1" fill="hold">
                                          <p:stCondLst>
                                            <p:cond delay="499"/>
                                          </p:stCondLst>
                                        </p:cTn>
                                        <p:tgtEl>
                                          <p:spTgt spid="11"/>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12"/>
                                        </p:tgtEl>
                                        <p:attrNameLst>
                                          <p:attrName>ppt_x</p:attrName>
                                        </p:attrNameLst>
                                      </p:cBhvr>
                                      <p:tavLst>
                                        <p:tav tm="0">
                                          <p:val>
                                            <p:strVal val="ppt_x"/>
                                          </p:val>
                                        </p:tav>
                                        <p:tav tm="100000">
                                          <p:val>
                                            <p:strVal val="ppt_x"/>
                                          </p:val>
                                        </p:tav>
                                      </p:tavLst>
                                    </p:anim>
                                    <p:anim calcmode="lin" valueType="num">
                                      <p:cBhvr additive="base">
                                        <p:cTn id="39" dur="500"/>
                                        <p:tgtEl>
                                          <p:spTgt spid="12"/>
                                        </p:tgtEl>
                                        <p:attrNameLst>
                                          <p:attrName>ppt_y</p:attrName>
                                        </p:attrNameLst>
                                      </p:cBhvr>
                                      <p:tavLst>
                                        <p:tav tm="0">
                                          <p:val>
                                            <p:strVal val="ppt_y"/>
                                          </p:val>
                                        </p:tav>
                                        <p:tav tm="100000">
                                          <p:val>
                                            <p:strVal val="1+ppt_h/2"/>
                                          </p:val>
                                        </p:tav>
                                      </p:tavLst>
                                    </p:anim>
                                    <p:set>
                                      <p:cBhvr>
                                        <p:cTn id="40" dur="1" fill="hold">
                                          <p:stCondLst>
                                            <p:cond delay="499"/>
                                          </p:stCondLst>
                                        </p:cTn>
                                        <p:tgtEl>
                                          <p:spTgt spid="12"/>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ppt_x"/>
                                          </p:val>
                                        </p:tav>
                                      </p:tavLst>
                                    </p:anim>
                                    <p:anim calcmode="lin" valueType="num">
                                      <p:cBhvr additive="base">
                                        <p:cTn id="43" dur="500"/>
                                        <p:tgtEl>
                                          <p:spTgt spid="13"/>
                                        </p:tgtEl>
                                        <p:attrNameLst>
                                          <p:attrName>ppt_y</p:attrName>
                                        </p:attrNameLst>
                                      </p:cBhvr>
                                      <p:tavLst>
                                        <p:tav tm="0">
                                          <p:val>
                                            <p:strVal val="ppt_y"/>
                                          </p:val>
                                        </p:tav>
                                        <p:tav tm="100000">
                                          <p:val>
                                            <p:strVal val="1+ppt_h/2"/>
                                          </p:val>
                                        </p:tav>
                                      </p:tavLst>
                                    </p:anim>
                                    <p:set>
                                      <p:cBhvr>
                                        <p:cTn id="44" dur="1" fill="hold">
                                          <p:stCondLst>
                                            <p:cond delay="499"/>
                                          </p:stCondLst>
                                        </p:cTn>
                                        <p:tgtEl>
                                          <p:spTgt spid="13"/>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14"/>
                                        </p:tgtEl>
                                        <p:attrNameLst>
                                          <p:attrName>ppt_x</p:attrName>
                                        </p:attrNameLst>
                                      </p:cBhvr>
                                      <p:tavLst>
                                        <p:tav tm="0">
                                          <p:val>
                                            <p:strVal val="ppt_x"/>
                                          </p:val>
                                        </p:tav>
                                        <p:tav tm="100000">
                                          <p:val>
                                            <p:strVal val="ppt_x"/>
                                          </p:val>
                                        </p:tav>
                                      </p:tavLst>
                                    </p:anim>
                                    <p:anim calcmode="lin" valueType="num">
                                      <p:cBhvr additive="base">
                                        <p:cTn id="47" dur="500"/>
                                        <p:tgtEl>
                                          <p:spTgt spid="14"/>
                                        </p:tgtEl>
                                        <p:attrNameLst>
                                          <p:attrName>ppt_y</p:attrName>
                                        </p:attrNameLst>
                                      </p:cBhvr>
                                      <p:tavLst>
                                        <p:tav tm="0">
                                          <p:val>
                                            <p:strVal val="ppt_y"/>
                                          </p:val>
                                        </p:tav>
                                        <p:tav tm="100000">
                                          <p:val>
                                            <p:strVal val="1+ppt_h/2"/>
                                          </p:val>
                                        </p:tav>
                                      </p:tavLst>
                                    </p:anim>
                                    <p:set>
                                      <p:cBhvr>
                                        <p:cTn id="48" dur="1" fill="hold">
                                          <p:stCondLst>
                                            <p:cond delay="499"/>
                                          </p:stCondLst>
                                        </p:cTn>
                                        <p:tgtEl>
                                          <p:spTgt spid="14"/>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16"/>
                                        </p:tgtEl>
                                        <p:attrNameLst>
                                          <p:attrName>ppt_x</p:attrName>
                                        </p:attrNameLst>
                                      </p:cBhvr>
                                      <p:tavLst>
                                        <p:tav tm="0">
                                          <p:val>
                                            <p:strVal val="ppt_x"/>
                                          </p:val>
                                        </p:tav>
                                        <p:tav tm="100000">
                                          <p:val>
                                            <p:strVal val="ppt_x"/>
                                          </p:val>
                                        </p:tav>
                                      </p:tavLst>
                                    </p:anim>
                                    <p:anim calcmode="lin" valueType="num">
                                      <p:cBhvr additive="base">
                                        <p:cTn id="55" dur="500"/>
                                        <p:tgtEl>
                                          <p:spTgt spid="16"/>
                                        </p:tgtEl>
                                        <p:attrNameLst>
                                          <p:attrName>ppt_y</p:attrName>
                                        </p:attrNameLst>
                                      </p:cBhvr>
                                      <p:tavLst>
                                        <p:tav tm="0">
                                          <p:val>
                                            <p:strVal val="ppt_y"/>
                                          </p:val>
                                        </p:tav>
                                        <p:tav tm="100000">
                                          <p:val>
                                            <p:strVal val="1+ppt_h/2"/>
                                          </p:val>
                                        </p:tav>
                                      </p:tavLst>
                                    </p:anim>
                                    <p:set>
                                      <p:cBhvr>
                                        <p:cTn id="56" dur="1" fill="hold">
                                          <p:stCondLst>
                                            <p:cond delay="499"/>
                                          </p:stCondLst>
                                        </p:cTn>
                                        <p:tgtEl>
                                          <p:spTgt spid="16"/>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18"/>
                                        </p:tgtEl>
                                        <p:attrNameLst>
                                          <p:attrName>ppt_x</p:attrName>
                                        </p:attrNameLst>
                                      </p:cBhvr>
                                      <p:tavLst>
                                        <p:tav tm="0">
                                          <p:val>
                                            <p:strVal val="ppt_x"/>
                                          </p:val>
                                        </p:tav>
                                        <p:tav tm="100000">
                                          <p:val>
                                            <p:strVal val="ppt_x"/>
                                          </p:val>
                                        </p:tav>
                                      </p:tavLst>
                                    </p:anim>
                                    <p:anim calcmode="lin" valueType="num">
                                      <p:cBhvr additive="base">
                                        <p:cTn id="59" dur="500"/>
                                        <p:tgtEl>
                                          <p:spTgt spid="18"/>
                                        </p:tgtEl>
                                        <p:attrNameLst>
                                          <p:attrName>ppt_y</p:attrName>
                                        </p:attrNameLst>
                                      </p:cBhvr>
                                      <p:tavLst>
                                        <p:tav tm="0">
                                          <p:val>
                                            <p:strVal val="ppt_y"/>
                                          </p:val>
                                        </p:tav>
                                        <p:tav tm="100000">
                                          <p:val>
                                            <p:strVal val="1+ppt_h/2"/>
                                          </p:val>
                                        </p:tav>
                                      </p:tavLst>
                                    </p:anim>
                                    <p:set>
                                      <p:cBhvr>
                                        <p:cTn id="60" dur="1" fill="hold">
                                          <p:stCondLst>
                                            <p:cond delay="499"/>
                                          </p:stCondLst>
                                        </p:cTn>
                                        <p:tgtEl>
                                          <p:spTgt spid="18"/>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19"/>
                                        </p:tgtEl>
                                        <p:attrNameLst>
                                          <p:attrName>ppt_x</p:attrName>
                                        </p:attrNameLst>
                                      </p:cBhvr>
                                      <p:tavLst>
                                        <p:tav tm="0">
                                          <p:val>
                                            <p:strVal val="ppt_x"/>
                                          </p:val>
                                        </p:tav>
                                        <p:tav tm="100000">
                                          <p:val>
                                            <p:strVal val="ppt_x"/>
                                          </p:val>
                                        </p:tav>
                                      </p:tavLst>
                                    </p:anim>
                                    <p:anim calcmode="lin" valueType="num">
                                      <p:cBhvr additive="base">
                                        <p:cTn id="63" dur="500"/>
                                        <p:tgtEl>
                                          <p:spTgt spid="19"/>
                                        </p:tgtEl>
                                        <p:attrNameLst>
                                          <p:attrName>ppt_y</p:attrName>
                                        </p:attrNameLst>
                                      </p:cBhvr>
                                      <p:tavLst>
                                        <p:tav tm="0">
                                          <p:val>
                                            <p:strVal val="ppt_y"/>
                                          </p:val>
                                        </p:tav>
                                        <p:tav tm="100000">
                                          <p:val>
                                            <p:strVal val="1+ppt_h/2"/>
                                          </p:val>
                                        </p:tav>
                                      </p:tavLst>
                                    </p:anim>
                                    <p:set>
                                      <p:cBhvr>
                                        <p:cTn id="64" dur="1" fill="hold">
                                          <p:stCondLst>
                                            <p:cond delay="499"/>
                                          </p:stCondLst>
                                        </p:cTn>
                                        <p:tgtEl>
                                          <p:spTgt spid="19"/>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20"/>
                                        </p:tgtEl>
                                        <p:attrNameLst>
                                          <p:attrName>ppt_x</p:attrName>
                                        </p:attrNameLst>
                                      </p:cBhvr>
                                      <p:tavLst>
                                        <p:tav tm="0">
                                          <p:val>
                                            <p:strVal val="ppt_x"/>
                                          </p:val>
                                        </p:tav>
                                        <p:tav tm="100000">
                                          <p:val>
                                            <p:strVal val="ppt_x"/>
                                          </p:val>
                                        </p:tav>
                                      </p:tavLst>
                                    </p:anim>
                                    <p:anim calcmode="lin" valueType="num">
                                      <p:cBhvr additive="base">
                                        <p:cTn id="67" dur="500"/>
                                        <p:tgtEl>
                                          <p:spTgt spid="20"/>
                                        </p:tgtEl>
                                        <p:attrNameLst>
                                          <p:attrName>ppt_y</p:attrName>
                                        </p:attrNameLst>
                                      </p:cBhvr>
                                      <p:tavLst>
                                        <p:tav tm="0">
                                          <p:val>
                                            <p:strVal val="ppt_y"/>
                                          </p:val>
                                        </p:tav>
                                        <p:tav tm="100000">
                                          <p:val>
                                            <p:strVal val="1+ppt_h/2"/>
                                          </p:val>
                                        </p:tav>
                                      </p:tavLst>
                                    </p:anim>
                                    <p:set>
                                      <p:cBhvr>
                                        <p:cTn id="68" dur="1" fill="hold">
                                          <p:stCondLst>
                                            <p:cond delay="499"/>
                                          </p:stCondLst>
                                        </p:cTn>
                                        <p:tgtEl>
                                          <p:spTgt spid="20"/>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21"/>
                                        </p:tgtEl>
                                        <p:attrNameLst>
                                          <p:attrName>ppt_x</p:attrName>
                                        </p:attrNameLst>
                                      </p:cBhvr>
                                      <p:tavLst>
                                        <p:tav tm="0">
                                          <p:val>
                                            <p:strVal val="ppt_x"/>
                                          </p:val>
                                        </p:tav>
                                        <p:tav tm="100000">
                                          <p:val>
                                            <p:strVal val="ppt_x"/>
                                          </p:val>
                                        </p:tav>
                                      </p:tavLst>
                                    </p:anim>
                                    <p:anim calcmode="lin" valueType="num">
                                      <p:cBhvr additive="base">
                                        <p:cTn id="71" dur="500"/>
                                        <p:tgtEl>
                                          <p:spTgt spid="21"/>
                                        </p:tgtEl>
                                        <p:attrNameLst>
                                          <p:attrName>ppt_y</p:attrName>
                                        </p:attrNameLst>
                                      </p:cBhvr>
                                      <p:tavLst>
                                        <p:tav tm="0">
                                          <p:val>
                                            <p:strVal val="ppt_y"/>
                                          </p:val>
                                        </p:tav>
                                        <p:tav tm="100000">
                                          <p:val>
                                            <p:strVal val="1+ppt_h/2"/>
                                          </p:val>
                                        </p:tav>
                                      </p:tavLst>
                                    </p:anim>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05F72F-3DBD-4CF1-B3FC-44D84C473B90}"/>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6C626158-9E29-40B2-8F70-280A74FC77BC}"/>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1" name="Picture 10" descr="A close up of a map&#10;&#10;Description generated with high confidence">
            <a:extLst>
              <a:ext uri="{FF2B5EF4-FFF2-40B4-BE49-F238E27FC236}">
                <a16:creationId xmlns:a16="http://schemas.microsoft.com/office/drawing/2014/main" id="{DD209351-9874-4C2E-A5E1-71F54CE91E9E}"/>
              </a:ext>
            </a:extLst>
          </p:cNvPr>
          <p:cNvPicPr>
            <a:picLocks noChangeAspect="1"/>
          </p:cNvPicPr>
          <p:nvPr/>
        </p:nvPicPr>
        <p:blipFill>
          <a:blip r:embed="rId2"/>
          <a:stretch>
            <a:fillRect/>
          </a:stretch>
        </p:blipFill>
        <p:spPr>
          <a:xfrm>
            <a:off x="1472592" y="846667"/>
            <a:ext cx="9080072" cy="5071533"/>
          </a:xfrm>
          <a:prstGeom prst="rect">
            <a:avLst/>
          </a:prstGeom>
        </p:spPr>
      </p:pic>
    </p:spTree>
    <p:extLst>
      <p:ext uri="{BB962C8B-B14F-4D97-AF65-F5344CB8AC3E}">
        <p14:creationId xmlns:p14="http://schemas.microsoft.com/office/powerpoint/2010/main" val="6321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58F475-E033-48BC-A2E6-64CD909000BD}"/>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97FB3F4D-6E89-42F6-AF42-D82848E6447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TextBox 5">
            <a:extLst>
              <a:ext uri="{FF2B5EF4-FFF2-40B4-BE49-F238E27FC236}">
                <a16:creationId xmlns:a16="http://schemas.microsoft.com/office/drawing/2014/main" id="{5470D529-F751-47FA-8B34-669670D21359}"/>
              </a:ext>
            </a:extLst>
          </p:cNvPr>
          <p:cNvSpPr txBox="1"/>
          <p:nvPr/>
        </p:nvSpPr>
        <p:spPr>
          <a:xfrm>
            <a:off x="1614617" y="135920"/>
            <a:ext cx="10408508" cy="707886"/>
          </a:xfrm>
          <a:prstGeom prst="rect">
            <a:avLst/>
          </a:prstGeom>
          <a:solidFill>
            <a:schemeClr val="bg1">
              <a:alpha val="68000"/>
            </a:schemeClr>
          </a:solidFill>
          <a:ln>
            <a:solidFill>
              <a:srgbClr val="595959"/>
            </a:solidFill>
          </a:ln>
        </p:spPr>
        <p:txBody>
          <a:bodyPr wrap="square" rtlCol="0">
            <a:spAutoFit/>
          </a:bodyPr>
          <a:lstStyle/>
          <a:p>
            <a:pPr algn="r"/>
            <a:r>
              <a:rPr lang="ar-IQ" sz="4000" dirty="0">
                <a:solidFill>
                  <a:srgbClr val="FF0000"/>
                </a:solidFill>
              </a:rPr>
              <a:t>الغاز والبخار: </a:t>
            </a:r>
            <a:r>
              <a:rPr lang="ar-IQ" sz="4000" dirty="0"/>
              <a:t>تمثلان مرحلتين متباعدتين لظاهرة واحدة مستمرة</a:t>
            </a:r>
            <a:endParaRPr lang="fr-FR" sz="4000" dirty="0"/>
          </a:p>
        </p:txBody>
      </p:sp>
      <p:sp>
        <p:nvSpPr>
          <p:cNvPr id="2" name="Callout: Left-Right Arrow 1">
            <a:extLst>
              <a:ext uri="{FF2B5EF4-FFF2-40B4-BE49-F238E27FC236}">
                <a16:creationId xmlns:a16="http://schemas.microsoft.com/office/drawing/2014/main" id="{AB452445-CB0B-4726-B7B3-8FE9B86B81F6}"/>
              </a:ext>
            </a:extLst>
          </p:cNvPr>
          <p:cNvSpPr/>
          <p:nvPr/>
        </p:nvSpPr>
        <p:spPr>
          <a:xfrm>
            <a:off x="3305907" y="1992921"/>
            <a:ext cx="5931877" cy="2731477"/>
          </a:xfrm>
          <a:prstGeom prst="leftRightArrow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dirty="0"/>
              <a:t>الدرجة الحرجة</a:t>
            </a:r>
            <a:endParaRPr lang="fr-FR" sz="4000" dirty="0"/>
          </a:p>
        </p:txBody>
      </p:sp>
      <p:sp>
        <p:nvSpPr>
          <p:cNvPr id="3" name="TextBox 2">
            <a:extLst>
              <a:ext uri="{FF2B5EF4-FFF2-40B4-BE49-F238E27FC236}">
                <a16:creationId xmlns:a16="http://schemas.microsoft.com/office/drawing/2014/main" id="{59EF7352-E65C-472F-BEC6-E714101C1A93}"/>
              </a:ext>
            </a:extLst>
          </p:cNvPr>
          <p:cNvSpPr txBox="1"/>
          <p:nvPr/>
        </p:nvSpPr>
        <p:spPr>
          <a:xfrm>
            <a:off x="8944706" y="2919047"/>
            <a:ext cx="2110153" cy="707886"/>
          </a:xfrm>
          <a:prstGeom prst="rect">
            <a:avLst/>
          </a:prstGeom>
          <a:noFill/>
        </p:spPr>
        <p:txBody>
          <a:bodyPr wrap="square" rtlCol="0">
            <a:spAutoFit/>
          </a:bodyPr>
          <a:lstStyle/>
          <a:p>
            <a:pPr algn="ctr"/>
            <a:r>
              <a:rPr lang="ar-IQ" sz="4000" dirty="0"/>
              <a:t>بخار</a:t>
            </a:r>
            <a:endParaRPr lang="fr-FR" sz="4000" dirty="0"/>
          </a:p>
        </p:txBody>
      </p:sp>
      <p:sp>
        <p:nvSpPr>
          <p:cNvPr id="7" name="TextBox 6">
            <a:extLst>
              <a:ext uri="{FF2B5EF4-FFF2-40B4-BE49-F238E27FC236}">
                <a16:creationId xmlns:a16="http://schemas.microsoft.com/office/drawing/2014/main" id="{A9AC7FC1-CDF1-473E-A871-3E126A156C46}"/>
              </a:ext>
            </a:extLst>
          </p:cNvPr>
          <p:cNvSpPr txBox="1"/>
          <p:nvPr/>
        </p:nvSpPr>
        <p:spPr>
          <a:xfrm>
            <a:off x="1676399" y="3012831"/>
            <a:ext cx="2110153" cy="707886"/>
          </a:xfrm>
          <a:prstGeom prst="rect">
            <a:avLst/>
          </a:prstGeom>
          <a:noFill/>
        </p:spPr>
        <p:txBody>
          <a:bodyPr wrap="square" rtlCol="0">
            <a:spAutoFit/>
          </a:bodyPr>
          <a:lstStyle/>
          <a:p>
            <a:pPr algn="ctr"/>
            <a:r>
              <a:rPr lang="ar-IQ" sz="4000" dirty="0"/>
              <a:t>غاز</a:t>
            </a:r>
            <a:endParaRPr lang="fr-FR" sz="4000" dirty="0"/>
          </a:p>
        </p:txBody>
      </p:sp>
      <p:pic>
        <p:nvPicPr>
          <p:cNvPr id="9" name="Graphic 8" descr="Upward trend">
            <a:extLst>
              <a:ext uri="{FF2B5EF4-FFF2-40B4-BE49-F238E27FC236}">
                <a16:creationId xmlns:a16="http://schemas.microsoft.com/office/drawing/2014/main" id="{D40783CA-FCDA-416B-9D77-314B5D626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9877" y="2866293"/>
            <a:ext cx="914400" cy="914400"/>
          </a:xfrm>
          <a:prstGeom prst="rect">
            <a:avLst/>
          </a:prstGeom>
        </p:spPr>
      </p:pic>
      <p:pic>
        <p:nvPicPr>
          <p:cNvPr id="11" name="Graphic 10" descr="Downward trend">
            <a:extLst>
              <a:ext uri="{FF2B5EF4-FFF2-40B4-BE49-F238E27FC236}">
                <a16:creationId xmlns:a16="http://schemas.microsoft.com/office/drawing/2014/main" id="{A933781F-85AA-4857-B720-D7F65D421E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42154" y="2781831"/>
            <a:ext cx="914400" cy="914400"/>
          </a:xfrm>
          <a:prstGeom prst="rect">
            <a:avLst/>
          </a:prstGeom>
        </p:spPr>
      </p:pic>
      <p:graphicFrame>
        <p:nvGraphicFramePr>
          <p:cNvPr id="14" name="Diagram 13">
            <a:extLst>
              <a:ext uri="{FF2B5EF4-FFF2-40B4-BE49-F238E27FC236}">
                <a16:creationId xmlns:a16="http://schemas.microsoft.com/office/drawing/2014/main" id="{57A48CD6-11F2-4873-9371-75F431BB676F}"/>
              </a:ext>
            </a:extLst>
          </p:cNvPr>
          <p:cNvGraphicFramePr/>
          <p:nvPr>
            <p:extLst>
              <p:ext uri="{D42A27DB-BD31-4B8C-83A1-F6EECF244321}">
                <p14:modId xmlns:p14="http://schemas.microsoft.com/office/powerpoint/2010/main" val="3280586551"/>
              </p:ext>
            </p:extLst>
          </p:nvPr>
        </p:nvGraphicFramePr>
        <p:xfrm>
          <a:off x="3056598" y="930877"/>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a:extLst>
              <a:ext uri="{FF2B5EF4-FFF2-40B4-BE49-F238E27FC236}">
                <a16:creationId xmlns:a16="http://schemas.microsoft.com/office/drawing/2014/main" id="{DF6EA4F1-CBCE-4068-A7E9-CB89298F27A1}"/>
              </a:ext>
            </a:extLst>
          </p:cNvPr>
          <p:cNvSpPr txBox="1"/>
          <p:nvPr/>
        </p:nvSpPr>
        <p:spPr>
          <a:xfrm>
            <a:off x="1407550" y="2825458"/>
            <a:ext cx="2825262" cy="1231106"/>
          </a:xfrm>
          <a:prstGeom prst="rect">
            <a:avLst/>
          </a:prstGeom>
          <a:noFill/>
        </p:spPr>
        <p:txBody>
          <a:bodyPr wrap="square" rtlCol="0">
            <a:spAutoFit/>
          </a:bodyPr>
          <a:lstStyle/>
          <a:p>
            <a:pPr algn="r"/>
            <a:r>
              <a:rPr lang="ar-IQ" sz="2800" dirty="0"/>
              <a:t>تبريد الغاز الى درجة اقل من الدرجة الحرجة</a:t>
            </a:r>
            <a:endParaRPr lang="en-US" sz="2800" dirty="0"/>
          </a:p>
          <a:p>
            <a:pPr algn="ctr"/>
            <a:endParaRPr lang="fr-FR" dirty="0"/>
          </a:p>
        </p:txBody>
      </p:sp>
      <p:sp>
        <p:nvSpPr>
          <p:cNvPr id="16" name="TextBox 15">
            <a:extLst>
              <a:ext uri="{FF2B5EF4-FFF2-40B4-BE49-F238E27FC236}">
                <a16:creationId xmlns:a16="http://schemas.microsoft.com/office/drawing/2014/main" id="{7ED83E6E-237F-4F2C-A00F-1883B96DC62F}"/>
              </a:ext>
            </a:extLst>
          </p:cNvPr>
          <p:cNvSpPr txBox="1"/>
          <p:nvPr/>
        </p:nvSpPr>
        <p:spPr>
          <a:xfrm>
            <a:off x="3892843" y="4876997"/>
            <a:ext cx="2555631" cy="954107"/>
          </a:xfrm>
          <a:prstGeom prst="rect">
            <a:avLst/>
          </a:prstGeom>
          <a:noFill/>
        </p:spPr>
        <p:txBody>
          <a:bodyPr wrap="square" rtlCol="0">
            <a:spAutoFit/>
          </a:bodyPr>
          <a:lstStyle/>
          <a:p>
            <a:pPr lvl="0" algn="ctr"/>
            <a:r>
              <a:rPr lang="ar-IQ" sz="2800" dirty="0"/>
              <a:t>ضغط البخار الى قيمة مناسبة</a:t>
            </a:r>
            <a:endParaRPr lang="fr-FR" dirty="0"/>
          </a:p>
        </p:txBody>
      </p:sp>
    </p:spTree>
    <p:extLst>
      <p:ext uri="{BB962C8B-B14F-4D97-AF65-F5344CB8AC3E}">
        <p14:creationId xmlns:p14="http://schemas.microsoft.com/office/powerpoint/2010/main" val="144217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2"/>
                                        </p:tgtEl>
                                      </p:cBhvr>
                                    </p:animEffect>
                                    <p:anim calcmode="lin" valueType="num">
                                      <p:cBhvr>
                                        <p:cTn id="31" dur="1000"/>
                                        <p:tgtEl>
                                          <p:spTgt spid="2"/>
                                        </p:tgtEl>
                                        <p:attrNameLst>
                                          <p:attrName>ppt_x</p:attrName>
                                        </p:attrNameLst>
                                      </p:cBhvr>
                                      <p:tavLst>
                                        <p:tav tm="0">
                                          <p:val>
                                            <p:strVal val="ppt_x"/>
                                          </p:val>
                                        </p:tav>
                                        <p:tav tm="100000">
                                          <p:val>
                                            <p:strVal val="ppt_x"/>
                                          </p:val>
                                        </p:tav>
                                      </p:tavLst>
                                    </p:anim>
                                    <p:anim calcmode="lin" valueType="num">
                                      <p:cBhvr>
                                        <p:cTn id="32" dur="1000"/>
                                        <p:tgtEl>
                                          <p:spTgt spid="2"/>
                                        </p:tgtEl>
                                        <p:attrNameLst>
                                          <p:attrName>ppt_y</p:attrName>
                                        </p:attrNameLst>
                                      </p:cBhvr>
                                      <p:tavLst>
                                        <p:tav tm="0">
                                          <p:val>
                                            <p:strVal val="ppt_y"/>
                                          </p:val>
                                        </p:tav>
                                        <p:tav tm="100000">
                                          <p:val>
                                            <p:strVal val="ppt_y+.1"/>
                                          </p:val>
                                        </p:tav>
                                      </p:tavLst>
                                    </p:anim>
                                    <p:set>
                                      <p:cBhvr>
                                        <p:cTn id="33" dur="1" fill="hold">
                                          <p:stCondLst>
                                            <p:cond delay="999"/>
                                          </p:stCondLst>
                                        </p:cTn>
                                        <p:tgtEl>
                                          <p:spTgt spid="2"/>
                                        </p:tgtEl>
                                        <p:attrNameLst>
                                          <p:attrName>style.visibility</p:attrName>
                                        </p:attrNameLst>
                                      </p:cBhvr>
                                      <p:to>
                                        <p:strVal val="hidden"/>
                                      </p:to>
                                    </p:set>
                                  </p:childTnLst>
                                </p:cTn>
                              </p:par>
                              <p:par>
                                <p:cTn id="34" presetID="42"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par>
                                <p:cTn id="39" presetID="42" presetClass="exit" presetSubtype="0" fill="hold" grpId="1" nodeType="withEffect">
                                  <p:stCondLst>
                                    <p:cond delay="0"/>
                                  </p:stCondLst>
                                  <p:childTnLst>
                                    <p:animEffect transition="out" filter="fade">
                                      <p:cBhvr>
                                        <p:cTn id="40" dur="1000"/>
                                        <p:tgtEl>
                                          <p:spTgt spid="3"/>
                                        </p:tgtEl>
                                      </p:cBhvr>
                                    </p:animEffect>
                                    <p:anim calcmode="lin" valueType="num">
                                      <p:cBhvr>
                                        <p:cTn id="41" dur="1000"/>
                                        <p:tgtEl>
                                          <p:spTgt spid="3"/>
                                        </p:tgtEl>
                                        <p:attrNameLst>
                                          <p:attrName>ppt_x</p:attrName>
                                        </p:attrNameLst>
                                      </p:cBhvr>
                                      <p:tavLst>
                                        <p:tav tm="0">
                                          <p:val>
                                            <p:strVal val="ppt_x"/>
                                          </p:val>
                                        </p:tav>
                                        <p:tav tm="100000">
                                          <p:val>
                                            <p:strVal val="ppt_x"/>
                                          </p:val>
                                        </p:tav>
                                      </p:tavLst>
                                    </p:anim>
                                    <p:anim calcmode="lin" valueType="num">
                                      <p:cBhvr>
                                        <p:cTn id="42" dur="1000"/>
                                        <p:tgtEl>
                                          <p:spTgt spid="3"/>
                                        </p:tgtEl>
                                        <p:attrNameLst>
                                          <p:attrName>ppt_y</p:attrName>
                                        </p:attrNameLst>
                                      </p:cBhvr>
                                      <p:tavLst>
                                        <p:tav tm="0">
                                          <p:val>
                                            <p:strVal val="ppt_y"/>
                                          </p:val>
                                        </p:tav>
                                        <p:tav tm="100000">
                                          <p:val>
                                            <p:strVal val="ppt_y+.1"/>
                                          </p:val>
                                        </p:tav>
                                      </p:tavLst>
                                    </p:anim>
                                    <p:set>
                                      <p:cBhvr>
                                        <p:cTn id="43" dur="1" fill="hold">
                                          <p:stCondLst>
                                            <p:cond delay="999"/>
                                          </p:stCondLst>
                                        </p:cTn>
                                        <p:tgtEl>
                                          <p:spTgt spid="3"/>
                                        </p:tgtEl>
                                        <p:attrNameLst>
                                          <p:attrName>style.visibility</p:attrName>
                                        </p:attrNameLst>
                                      </p:cBhvr>
                                      <p:to>
                                        <p:strVal val="hidden"/>
                                      </p:to>
                                    </p:set>
                                  </p:childTnLst>
                                </p:cTn>
                              </p:par>
                              <p:par>
                                <p:cTn id="44" presetID="42" presetClass="exit" presetSubtype="0" fill="hold" nodeType="withEffect">
                                  <p:stCondLst>
                                    <p:cond delay="0"/>
                                  </p:stCondLst>
                                  <p:childTnLst>
                                    <p:animEffect transition="out" filter="fade">
                                      <p:cBhvr>
                                        <p:cTn id="45" dur="1000"/>
                                        <p:tgtEl>
                                          <p:spTgt spid="9"/>
                                        </p:tgtEl>
                                      </p:cBhvr>
                                    </p:animEffect>
                                    <p:anim calcmode="lin" valueType="num">
                                      <p:cBhvr>
                                        <p:cTn id="46" dur="1000"/>
                                        <p:tgtEl>
                                          <p:spTgt spid="9"/>
                                        </p:tgtEl>
                                        <p:attrNameLst>
                                          <p:attrName>ppt_x</p:attrName>
                                        </p:attrNameLst>
                                      </p:cBhvr>
                                      <p:tavLst>
                                        <p:tav tm="0">
                                          <p:val>
                                            <p:strVal val="ppt_x"/>
                                          </p:val>
                                        </p:tav>
                                        <p:tav tm="100000">
                                          <p:val>
                                            <p:strVal val="ppt_x"/>
                                          </p:val>
                                        </p:tav>
                                      </p:tavLst>
                                    </p:anim>
                                    <p:anim calcmode="lin" valueType="num">
                                      <p:cBhvr>
                                        <p:cTn id="47" dur="1000"/>
                                        <p:tgtEl>
                                          <p:spTgt spid="9"/>
                                        </p:tgtEl>
                                        <p:attrNameLst>
                                          <p:attrName>ppt_y</p:attrName>
                                        </p:attrNameLst>
                                      </p:cBhvr>
                                      <p:tavLst>
                                        <p:tav tm="0">
                                          <p:val>
                                            <p:strVal val="ppt_y"/>
                                          </p:val>
                                        </p:tav>
                                        <p:tav tm="100000">
                                          <p:val>
                                            <p:strVal val="ppt_y+.1"/>
                                          </p:val>
                                        </p:tav>
                                      </p:tavLst>
                                    </p:anim>
                                    <p:set>
                                      <p:cBhvr>
                                        <p:cTn id="48" dur="1" fill="hold">
                                          <p:stCondLst>
                                            <p:cond delay="999"/>
                                          </p:stCondLst>
                                        </p:cTn>
                                        <p:tgtEl>
                                          <p:spTgt spid="9"/>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7"/>
                                        </p:tgtEl>
                                      </p:cBhvr>
                                    </p:animEffect>
                                    <p:anim calcmode="lin" valueType="num">
                                      <p:cBhvr>
                                        <p:cTn id="51" dur="1000"/>
                                        <p:tgtEl>
                                          <p:spTgt spid="7"/>
                                        </p:tgtEl>
                                        <p:attrNameLst>
                                          <p:attrName>ppt_x</p:attrName>
                                        </p:attrNameLst>
                                      </p:cBhvr>
                                      <p:tavLst>
                                        <p:tav tm="0">
                                          <p:val>
                                            <p:strVal val="ppt_x"/>
                                          </p:val>
                                        </p:tav>
                                        <p:tav tm="100000">
                                          <p:val>
                                            <p:strVal val="ppt_x"/>
                                          </p:val>
                                        </p:tav>
                                      </p:tavLst>
                                    </p:anim>
                                    <p:anim calcmode="lin" valueType="num">
                                      <p:cBhvr>
                                        <p:cTn id="52" dur="1000"/>
                                        <p:tgtEl>
                                          <p:spTgt spid="7"/>
                                        </p:tgtEl>
                                        <p:attrNameLst>
                                          <p:attrName>ppt_y</p:attrName>
                                        </p:attrNameLst>
                                      </p:cBhvr>
                                      <p:tavLst>
                                        <p:tav tm="0">
                                          <p:val>
                                            <p:strVal val="ppt_y"/>
                                          </p:val>
                                        </p:tav>
                                        <p:tav tm="100000">
                                          <p:val>
                                            <p:strVal val="ppt_y+.1"/>
                                          </p:val>
                                        </p:tav>
                                      </p:tavLst>
                                    </p:anim>
                                    <p:set>
                                      <p:cBhvr>
                                        <p:cTn id="53" dur="1" fill="hold">
                                          <p:stCondLst>
                                            <p:cond delay="99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circle(in)">
                                      <p:cBhvr>
                                        <p:cTn id="64" dur="2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circle(in)">
                                      <p:cBhvr>
                                        <p:cTn id="6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7" grpId="0"/>
      <p:bldP spid="7" grpId="1"/>
      <p:bldGraphic spid="14" grpId="0">
        <p:bldAsOne/>
      </p:bldGraphic>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98A225-ECB7-4D71-8E34-CA3FDE9398A1}"/>
              </a:ext>
            </a:extLst>
          </p:cNvPr>
          <p:cNvSpPr>
            <a:spLocks noGrp="1"/>
          </p:cNvSpPr>
          <p:nvPr>
            <p:ph type="ftr" sz="quarter" idx="11"/>
          </p:nvPr>
        </p:nvSpPr>
        <p:spPr/>
        <p:txBody>
          <a:bodyPr/>
          <a:lstStyle/>
          <a:p>
            <a:r>
              <a:rPr lang="en-US"/>
              <a:t>Thermodynamic Courses</a:t>
            </a:r>
            <a:endParaRPr lang="en-US" dirty="0"/>
          </a:p>
        </p:txBody>
      </p:sp>
      <p:sp>
        <p:nvSpPr>
          <p:cNvPr id="5" name="Slide Number Placeholder 4">
            <a:extLst>
              <a:ext uri="{FF2B5EF4-FFF2-40B4-BE49-F238E27FC236}">
                <a16:creationId xmlns:a16="http://schemas.microsoft.com/office/drawing/2014/main" id="{A4B44002-0BA6-4855-82E8-8F23E649E93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TextBox 5">
            <a:extLst>
              <a:ext uri="{FF2B5EF4-FFF2-40B4-BE49-F238E27FC236}">
                <a16:creationId xmlns:a16="http://schemas.microsoft.com/office/drawing/2014/main" id="{6C424E1D-944C-4EFD-B919-0AAD4589AAFE}"/>
              </a:ext>
            </a:extLst>
          </p:cNvPr>
          <p:cNvSpPr txBox="1"/>
          <p:nvPr/>
        </p:nvSpPr>
        <p:spPr>
          <a:xfrm>
            <a:off x="8717279" y="135920"/>
            <a:ext cx="3305845" cy="707886"/>
          </a:xfrm>
          <a:prstGeom prst="rect">
            <a:avLst/>
          </a:prstGeom>
          <a:solidFill>
            <a:schemeClr val="bg1">
              <a:alpha val="68000"/>
            </a:schemeClr>
          </a:solidFill>
          <a:ln>
            <a:solidFill>
              <a:srgbClr val="595959"/>
            </a:solidFill>
          </a:ln>
        </p:spPr>
        <p:txBody>
          <a:bodyPr wrap="square" rtlCol="0">
            <a:spAutoFit/>
          </a:bodyPr>
          <a:lstStyle/>
          <a:p>
            <a:pPr algn="r"/>
            <a:r>
              <a:rPr lang="ar-IQ" sz="4000" dirty="0">
                <a:solidFill>
                  <a:srgbClr val="FF0000"/>
                </a:solidFill>
              </a:rPr>
              <a:t>سلوك المادة النقية: </a:t>
            </a:r>
            <a:endParaRPr lang="fr-FR" sz="4000" dirty="0"/>
          </a:p>
        </p:txBody>
      </p:sp>
      <p:pic>
        <p:nvPicPr>
          <p:cNvPr id="10" name="Picture 9" descr="A close up of a map&#10;&#10;Description generated with very high confidence">
            <a:extLst>
              <a:ext uri="{FF2B5EF4-FFF2-40B4-BE49-F238E27FC236}">
                <a16:creationId xmlns:a16="http://schemas.microsoft.com/office/drawing/2014/main" id="{0752F2AB-1712-4372-B0AE-50CA92E06925}"/>
              </a:ext>
            </a:extLst>
          </p:cNvPr>
          <p:cNvPicPr>
            <a:picLocks noChangeAspect="1"/>
          </p:cNvPicPr>
          <p:nvPr/>
        </p:nvPicPr>
        <p:blipFill>
          <a:blip r:embed="rId3"/>
          <a:stretch>
            <a:fillRect/>
          </a:stretch>
        </p:blipFill>
        <p:spPr>
          <a:xfrm>
            <a:off x="1173286" y="899160"/>
            <a:ext cx="9752921" cy="4892040"/>
          </a:xfrm>
          <a:prstGeom prst="rect">
            <a:avLst/>
          </a:prstGeom>
          <a:ln>
            <a:noFill/>
          </a:ln>
          <a:effectLst>
            <a:softEdge rad="112500"/>
          </a:effectLst>
        </p:spPr>
      </p:pic>
      <p:sp>
        <p:nvSpPr>
          <p:cNvPr id="11" name="TextBox 10">
            <a:extLst>
              <a:ext uri="{FF2B5EF4-FFF2-40B4-BE49-F238E27FC236}">
                <a16:creationId xmlns:a16="http://schemas.microsoft.com/office/drawing/2014/main" id="{AA67E300-DB00-4D68-B328-8D46D6C2E247}"/>
              </a:ext>
            </a:extLst>
          </p:cNvPr>
          <p:cNvSpPr txBox="1"/>
          <p:nvPr/>
        </p:nvSpPr>
        <p:spPr>
          <a:xfrm>
            <a:off x="2484023" y="4661109"/>
            <a:ext cx="3627120" cy="707886"/>
          </a:xfrm>
          <a:prstGeom prst="rect">
            <a:avLst/>
          </a:prstGeom>
          <a:solidFill>
            <a:schemeClr val="bg1"/>
          </a:solidFill>
        </p:spPr>
        <p:txBody>
          <a:bodyPr wrap="square" rtlCol="0">
            <a:spAutoFit/>
          </a:bodyPr>
          <a:lstStyle/>
          <a:p>
            <a:pPr algn="ctr"/>
            <a:r>
              <a:rPr lang="ar-IQ" sz="4000" dirty="0">
                <a:solidFill>
                  <a:schemeClr val="accent2"/>
                </a:solidFill>
              </a:rPr>
              <a:t>مادة يتمدد حجمها</a:t>
            </a:r>
            <a:endParaRPr lang="fr-FR" sz="4000" dirty="0">
              <a:solidFill>
                <a:schemeClr val="accent2"/>
              </a:solidFill>
            </a:endParaRPr>
          </a:p>
        </p:txBody>
      </p:sp>
      <p:sp>
        <p:nvSpPr>
          <p:cNvPr id="12" name="TextBox 11">
            <a:extLst>
              <a:ext uri="{FF2B5EF4-FFF2-40B4-BE49-F238E27FC236}">
                <a16:creationId xmlns:a16="http://schemas.microsoft.com/office/drawing/2014/main" id="{E468D69F-8DA9-4159-AB88-9B59698C6323}"/>
              </a:ext>
            </a:extLst>
          </p:cNvPr>
          <p:cNvSpPr txBox="1"/>
          <p:nvPr/>
        </p:nvSpPr>
        <p:spPr>
          <a:xfrm>
            <a:off x="7040880" y="4846320"/>
            <a:ext cx="3627120" cy="707886"/>
          </a:xfrm>
          <a:prstGeom prst="rect">
            <a:avLst/>
          </a:prstGeom>
          <a:solidFill>
            <a:schemeClr val="bg1"/>
          </a:solidFill>
        </p:spPr>
        <p:txBody>
          <a:bodyPr wrap="square" rtlCol="0">
            <a:spAutoFit/>
          </a:bodyPr>
          <a:lstStyle/>
          <a:p>
            <a:pPr algn="ctr"/>
            <a:r>
              <a:rPr lang="ar-IQ" sz="4000" dirty="0">
                <a:solidFill>
                  <a:schemeClr val="accent2"/>
                </a:solidFill>
              </a:rPr>
              <a:t>مادة يتقلص حجمها</a:t>
            </a:r>
            <a:endParaRPr lang="fr-FR" sz="4000" dirty="0">
              <a:solidFill>
                <a:schemeClr val="accent2"/>
              </a:solidFill>
            </a:endParaRPr>
          </a:p>
        </p:txBody>
      </p:sp>
      <p:sp>
        <p:nvSpPr>
          <p:cNvPr id="13" name="TextBox 12">
            <a:extLst>
              <a:ext uri="{FF2B5EF4-FFF2-40B4-BE49-F238E27FC236}">
                <a16:creationId xmlns:a16="http://schemas.microsoft.com/office/drawing/2014/main" id="{9E4DAFD9-71E7-4C1E-B799-6341BC3BDD2C}"/>
              </a:ext>
            </a:extLst>
          </p:cNvPr>
          <p:cNvSpPr txBox="1"/>
          <p:nvPr/>
        </p:nvSpPr>
        <p:spPr>
          <a:xfrm>
            <a:off x="2346960" y="1036320"/>
            <a:ext cx="3627120" cy="707886"/>
          </a:xfrm>
          <a:prstGeom prst="rect">
            <a:avLst/>
          </a:prstGeom>
          <a:solidFill>
            <a:schemeClr val="bg1"/>
          </a:solidFill>
        </p:spPr>
        <p:txBody>
          <a:bodyPr wrap="square" rtlCol="0">
            <a:spAutoFit/>
          </a:bodyPr>
          <a:lstStyle/>
          <a:p>
            <a:pPr algn="ctr"/>
            <a:r>
              <a:rPr lang="ar-IQ" sz="4000" dirty="0">
                <a:solidFill>
                  <a:schemeClr val="accent2"/>
                </a:solidFill>
              </a:rPr>
              <a:t>اغلب المواد النقية</a:t>
            </a:r>
            <a:endParaRPr lang="fr-FR" sz="4000" dirty="0">
              <a:solidFill>
                <a:schemeClr val="accent2"/>
              </a:solidFill>
            </a:endParaRPr>
          </a:p>
        </p:txBody>
      </p:sp>
    </p:spTree>
    <p:extLst>
      <p:ext uri="{BB962C8B-B14F-4D97-AF65-F5344CB8AC3E}">
        <p14:creationId xmlns:p14="http://schemas.microsoft.com/office/powerpoint/2010/main" val="26750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TM03457496[[fn=Parallaxe]]</Template>
  <TotalTime>57293</TotalTime>
  <Words>545</Words>
  <Application>Microsoft Office PowerPoint</Application>
  <PresentationFormat>Widescreen</PresentationFormat>
  <Paragraphs>80</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Parallaxe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Courses</dc:title>
  <dc:creator>tahseen.alaridhee</dc:creator>
  <cp:lastModifiedBy>Alaridhee Tahseen</cp:lastModifiedBy>
  <cp:revision>613</cp:revision>
  <cp:lastPrinted>2017-10-15T04:38:35Z</cp:lastPrinted>
  <dcterms:created xsi:type="dcterms:W3CDTF">2016-10-05T12:54:16Z</dcterms:created>
  <dcterms:modified xsi:type="dcterms:W3CDTF">2020-01-18T16:36:20Z</dcterms:modified>
</cp:coreProperties>
</file>